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38" r:id="rId4"/>
  </p:sldMasterIdLst>
  <p:notesMasterIdLst>
    <p:notesMasterId r:id="rId55"/>
  </p:notesMasterIdLst>
  <p:handoutMasterIdLst>
    <p:handoutMasterId r:id="rId56"/>
  </p:handoutMasterIdLst>
  <p:sldIdLst>
    <p:sldId id="283" r:id="rId5"/>
    <p:sldId id="257" r:id="rId6"/>
    <p:sldId id="353" r:id="rId7"/>
    <p:sldId id="259" r:id="rId8"/>
    <p:sldId id="260" r:id="rId9"/>
    <p:sldId id="329" r:id="rId10"/>
    <p:sldId id="262" r:id="rId11"/>
    <p:sldId id="330" r:id="rId12"/>
    <p:sldId id="264" r:id="rId13"/>
    <p:sldId id="265"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331" r:id="rId30"/>
    <p:sldId id="355" r:id="rId31"/>
    <p:sldId id="284" r:id="rId32"/>
    <p:sldId id="285" r:id="rId33"/>
    <p:sldId id="332" r:id="rId34"/>
    <p:sldId id="333" r:id="rId35"/>
    <p:sldId id="334" r:id="rId36"/>
    <p:sldId id="335" r:id="rId37"/>
    <p:sldId id="336" r:id="rId38"/>
    <p:sldId id="337" r:id="rId39"/>
    <p:sldId id="338" r:id="rId40"/>
    <p:sldId id="341" r:id="rId41"/>
    <p:sldId id="342" r:id="rId42"/>
    <p:sldId id="343" r:id="rId43"/>
    <p:sldId id="344" r:id="rId44"/>
    <p:sldId id="345" r:id="rId45"/>
    <p:sldId id="346" r:id="rId46"/>
    <p:sldId id="347" r:id="rId47"/>
    <p:sldId id="348" r:id="rId48"/>
    <p:sldId id="349" r:id="rId49"/>
    <p:sldId id="308" r:id="rId50"/>
    <p:sldId id="350" r:id="rId51"/>
    <p:sldId id="351" r:id="rId52"/>
    <p:sldId id="352" r:id="rId53"/>
    <p:sldId id="354" r:id="rId54"/>
  </p:sldIdLst>
  <p:sldSz cx="12192000" cy="6858000"/>
  <p:notesSz cx="7315200" cy="9601200"/>
  <p:embeddedFontLst>
    <p:embeddedFont>
      <p:font typeface="Lato" panose="020F0502020204030203" pitchFamily="34" charset="0"/>
      <p:regular r:id="rId57"/>
      <p:bold r:id="rId58"/>
      <p:italic r:id="rId59"/>
      <p:boldItalic r:id="rId60"/>
    </p:embeddedFont>
    <p:embeddedFont>
      <p:font typeface="Lato Light" panose="020F0502020204030203" pitchFamily="34" charset="0"/>
      <p:regular r:id="rId61"/>
      <p:italic r:id="rId62"/>
    </p:embeddedFont>
    <p:embeddedFont>
      <p:font typeface="Segoe UI" panose="020B0502040204020203" pitchFamily="34" charset="0"/>
      <p:regular r:id="rId63"/>
      <p:bold r:id="rId64"/>
      <p:italic r:id="rId65"/>
      <p:boldItalic r:id="rId66"/>
    </p:embeddedFont>
    <p:embeddedFont>
      <p:font typeface="Segoe UI Black" panose="020B0A02040204020203" pitchFamily="34" charset="0"/>
      <p:bold r:id="rId67"/>
      <p:boldItalic r:id="rId68"/>
    </p:embeddedFont>
    <p:embeddedFont>
      <p:font typeface="Segoe UI Light" panose="020B0502040204020203" pitchFamily="34" charset="0"/>
      <p:regular r:id="rId69"/>
      <p:italic r:id="rId70"/>
    </p:embeddedFont>
    <p:embeddedFont>
      <p:font typeface="Segoe UI Semilight" panose="020B0402040204020203" pitchFamily="34" charset="0"/>
      <p:regular r:id="rId71"/>
      <p: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872"/>
    <a:srgbClr val="0062A0"/>
    <a:srgbClr val="101010"/>
    <a:srgbClr val="739223"/>
    <a:srgbClr val="8AB02A"/>
    <a:srgbClr val="FFB92F"/>
    <a:srgbClr val="49ABC6"/>
    <a:srgbClr val="C3CFD4"/>
    <a:srgbClr val="556D77"/>
    <a:srgbClr val="124D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8" autoAdjust="0"/>
    <p:restoredTop sz="73736" autoAdjust="0"/>
  </p:normalViewPr>
  <p:slideViewPr>
    <p:cSldViewPr snapToGrid="0">
      <p:cViewPr varScale="1">
        <p:scale>
          <a:sx n="81" d="100"/>
          <a:sy n="81" d="100"/>
        </p:scale>
        <p:origin x="1764" y="96"/>
      </p:cViewPr>
      <p:guideLst/>
    </p:cSldViewPr>
  </p:slideViewPr>
  <p:notesTextViewPr>
    <p:cViewPr>
      <p:scale>
        <a:sx n="3" d="2"/>
        <a:sy n="3" d="2"/>
      </p:scale>
      <p:origin x="0" y="0"/>
    </p:cViewPr>
  </p:notesTextViewPr>
  <p:notesViewPr>
    <p:cSldViewPr snapToGrid="0">
      <p:cViewPr varScale="1">
        <p:scale>
          <a:sx n="61" d="100"/>
          <a:sy n="61" d="100"/>
        </p:scale>
        <p:origin x="3168"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13D185BF-13A3-4AD5-9F76-81BFF720B360}" type="datetimeFigureOut">
              <a:rPr lang="en-US" smtClean="0"/>
              <a:t>3/30/2026</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1DC3042-08BC-4F8A-9CE5-7229A339FA75}" type="slidenum">
              <a:rPr lang="en-US" smtClean="0"/>
              <a:t>‹#›</a:t>
            </a:fld>
            <a:endParaRPr lang="en-US"/>
          </a:p>
        </p:txBody>
      </p:sp>
    </p:spTree>
    <p:extLst>
      <p:ext uri="{BB962C8B-B14F-4D97-AF65-F5344CB8AC3E}">
        <p14:creationId xmlns:p14="http://schemas.microsoft.com/office/powerpoint/2010/main" val="545564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5AC1846-970D-4120-B6DC-1D340C72FCC2}" type="datetimeFigureOut">
              <a:rPr lang="en-US" smtClean="0"/>
              <a:t>3/30/2026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D5351BF-B251-4094-8875-F71F70E900ED}" type="slidenum">
              <a:rPr lang="en-US" smtClean="0"/>
              <a:t>‹#›</a:t>
            </a:fld>
            <a:endParaRPr lang="en-US"/>
          </a:p>
        </p:txBody>
      </p:sp>
    </p:spTree>
    <p:extLst>
      <p:ext uri="{BB962C8B-B14F-4D97-AF65-F5344CB8AC3E}">
        <p14:creationId xmlns:p14="http://schemas.microsoft.com/office/powerpoint/2010/main" val="379355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296053bee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296053bee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e296053bee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e296053bee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e296053bee_1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e296053bee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e296053bee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e296053bee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e296053bee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e296053bee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446d95cda6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446d95cda6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446d95cda6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446d95cda6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446d95cda6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446d95cda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4a4c2fc3e8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4a4c2fc3e8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4a4c2fc3e8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4a4c2fc3e8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a4c2fc3e8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a4c2fc3e8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e296053bee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e296053bee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e296053bee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e296053bee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e296053bee_1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1e296053bee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e296053bee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e296053bee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e296053bee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e296053be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e296053bee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e296053bee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A580CD4F-94C0-8969-1216-CF1A61E97547}"/>
            </a:ext>
          </a:extLst>
        </p:cNvPr>
        <p:cNvGrpSpPr/>
        <p:nvPr/>
      </p:nvGrpSpPr>
      <p:grpSpPr>
        <a:xfrm>
          <a:off x="0" y="0"/>
          <a:ext cx="0" cy="0"/>
          <a:chOff x="0" y="0"/>
          <a:chExt cx="0" cy="0"/>
        </a:xfrm>
      </p:grpSpPr>
      <p:sp>
        <p:nvSpPr>
          <p:cNvPr id="426" name="Google Shape;426;g1e296053bee_1_29:notes">
            <a:extLst>
              <a:ext uri="{FF2B5EF4-FFF2-40B4-BE49-F238E27FC236}">
                <a16:creationId xmlns:a16="http://schemas.microsoft.com/office/drawing/2014/main" id="{849258D4-0731-3DDE-2962-81CA0AB4D2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e296053bee_1_29:notes">
            <a:extLst>
              <a:ext uri="{FF2B5EF4-FFF2-40B4-BE49-F238E27FC236}">
                <a16:creationId xmlns:a16="http://schemas.microsoft.com/office/drawing/2014/main" id="{2D595C91-E83C-B6ED-06A5-C7A1A42888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4612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e296053bee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e296053bee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e296053bee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e296053bee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e296053bee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e296053bee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e296053bee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e296053bee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e296053bee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e296053be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e296053bee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e296053bee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e296053bee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e296053bee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e296053bee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e296053bee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e296053bee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1e296053bee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eaf5f76317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eaf5f76317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eaf5f76317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eaf5f76317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eaf5f76317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eaf5f76317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485a7de212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2485a7de212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485a7de212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2485a7de212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485a7de212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485a7de212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446d95cda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446d95cda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485a7de212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485a7de212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485a7de212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2485a7de212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485a7de212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2485a7de212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e296053bee_1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e296053bee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4a4c2fc3e8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4a4c2fc3e8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4a4c2fc3e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24a4c2fc3e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24a4c2fc3e8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24a4c2fc3e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e296053bee_1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1e296053bee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e296053bee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e296053bee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e296053bee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e296053bee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e296053be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e296053be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446d95cda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446d95cda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e296053be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e296053be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Slide (OPTIONAL)">
    <p:bg>
      <p:bgPr>
        <a:solidFill>
          <a:srgbClr val="CF102D"/>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94" y="-1"/>
            <a:ext cx="12195694" cy="6858001"/>
          </a:xfrm>
          <a:prstGeom prst="rect">
            <a:avLst/>
          </a:prstGeom>
        </p:spPr>
      </p:pic>
      <p:sp>
        <p:nvSpPr>
          <p:cNvPr id="13" name="Freeform 12"/>
          <p:cNvSpPr/>
          <p:nvPr userDrawn="1"/>
        </p:nvSpPr>
        <p:spPr bwMode="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accent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white">
          <a:xfrm>
            <a:off x="1064406" y="1136821"/>
            <a:ext cx="10069032" cy="2965621"/>
          </a:xfrm>
        </p:spPr>
        <p:txBody>
          <a:bodyPr anchor="b">
            <a:normAutofit/>
          </a:bodyPr>
          <a:lstStyle>
            <a:lvl1pPr algn="l">
              <a:lnSpc>
                <a:spcPct val="75000"/>
              </a:lnSpc>
              <a:defRPr sz="54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endParaRPr lang="en-US" dirty="0"/>
          </a:p>
        </p:txBody>
      </p:sp>
      <p:sp>
        <p:nvSpPr>
          <p:cNvPr id="3" name="Subtitle 2"/>
          <p:cNvSpPr>
            <a:spLocks noGrp="1"/>
          </p:cNvSpPr>
          <p:nvPr>
            <p:ph type="subTitle" idx="1"/>
          </p:nvPr>
        </p:nvSpPr>
        <p:spPr bwMode="white">
          <a:xfrm>
            <a:off x="1064405" y="4102442"/>
            <a:ext cx="7174923" cy="1757251"/>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Rectangle 1"/>
          <p:cNvSpPr>
            <a:spLocks noChangeArrowheads="1"/>
          </p:cNvSpPr>
          <p:nvPr userDrawn="1"/>
        </p:nvSpPr>
        <p:spPr bwMode="white">
          <a:xfrm>
            <a:off x="1225568" y="6253315"/>
            <a:ext cx="269438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dirty="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sp>
        <p:nvSpPr>
          <p:cNvPr id="25" name="TextBox 24"/>
          <p:cNvSpPr txBox="1"/>
          <p:nvPr userDrawn="1"/>
        </p:nvSpPr>
        <p:spPr bwMode="white">
          <a:xfrm>
            <a:off x="4517930" y="6419982"/>
            <a:ext cx="3123418" cy="276999"/>
          </a:xfrm>
          <a:prstGeom prst="rect">
            <a:avLst/>
          </a:prstGeom>
          <a:noFill/>
        </p:spPr>
        <p:txBody>
          <a:bodyPr wrap="square" rtlCol="0">
            <a:spAutoFit/>
          </a:bodyPr>
          <a:lstStyle/>
          <a:p>
            <a:r>
              <a:rPr lang="en-US" sz="1200" dirty="0">
                <a:latin typeface="Segoe UI Semilight" panose="020B0402040204020203" pitchFamily="34" charset="0"/>
                <a:cs typeface="Segoe UI Semilight" panose="020B0402040204020203" pitchFamily="34" charset="0"/>
              </a:rPr>
              <a:t>sppstakeholdertraining@spp.org</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04476" y="6359011"/>
            <a:ext cx="398940" cy="39894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4405" y="275366"/>
            <a:ext cx="3306332" cy="1123666"/>
          </a:xfrm>
          <a:prstGeom prst="rect">
            <a:avLst/>
          </a:prstGeom>
        </p:spPr>
      </p:pic>
    </p:spTree>
    <p:extLst>
      <p:ext uri="{BB962C8B-B14F-4D97-AF65-F5344CB8AC3E}">
        <p14:creationId xmlns:p14="http://schemas.microsoft.com/office/powerpoint/2010/main" val="38842422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Graphic">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98B47EF-2ACA-4A53-9CA3-46A7C8033480}"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32871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Page Graphic with Body Tex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98B47EF-2ACA-4A53-9CA3-46A7C8033480}"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930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4" y="564204"/>
            <a:ext cx="4159182" cy="1214354"/>
          </a:xfrm>
        </p:spPr>
        <p:txBody>
          <a:bodyPr anchor="ctr">
            <a:norm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7" y="564204"/>
            <a:ext cx="6392727" cy="5729591"/>
          </a:xfrm>
        </p:spPr>
        <p:txBody>
          <a:bodyPr>
            <a:normAutofit/>
          </a:bodyPr>
          <a:lstStyle>
            <a:lvl1pPr>
              <a:spcBef>
                <a:spcPts val="0"/>
              </a:spcBef>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2844" y="1848113"/>
            <a:ext cx="4159181" cy="4445683"/>
          </a:xfrm>
        </p:spPr>
        <p:txBody>
          <a:bodyPr>
            <a:normAutofit/>
          </a:bodyPr>
          <a:lstStyle>
            <a:lvl1pPr marL="0" indent="0">
              <a:buNone/>
              <a:defRPr sz="2400" cap="none"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2396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3" y="554478"/>
            <a:ext cx="4688205" cy="1193936"/>
          </a:xfrm>
        </p:spPr>
        <p:txBody>
          <a:bodyPr anchor="ctr">
            <a:normAutofit/>
          </a:bodyPr>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5666119" y="554477"/>
            <a:ext cx="5825665" cy="5586831"/>
          </a:xfrm>
          <a:ln w="76200">
            <a:solidFill>
              <a:schemeClr val="bg1">
                <a:lumMod val="95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12844" y="1828800"/>
            <a:ext cx="4688205" cy="444554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9973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Info (OPTIONA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ts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139068333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415600" y="593367"/>
            <a:ext cx="11360800" cy="763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1" name="Google Shape;71;p11"/>
          <p:cNvSpPr txBox="1">
            <a:spLocks noGrp="1"/>
          </p:cNvSpPr>
          <p:nvPr>
            <p:ph type="body" idx="1"/>
          </p:nvPr>
        </p:nvSpPr>
        <p:spPr>
          <a:xfrm>
            <a:off x="415600" y="1536633"/>
            <a:ext cx="11360800" cy="4555200"/>
          </a:xfrm>
          <a:prstGeom prst="rect">
            <a:avLst/>
          </a:prstGeom>
          <a:noFill/>
          <a:ln>
            <a:noFill/>
          </a:ln>
        </p:spPr>
        <p:txBody>
          <a:bodyPr spcFirstLastPara="1" wrap="square" lIns="68575" tIns="34275" rIns="68575" bIns="34275" anchor="t" anchorCtr="0">
            <a:normAutofit/>
          </a:bodyPr>
          <a:lstStyle>
            <a:lvl1pPr marL="609585" lvl="0" indent="-482588" algn="l" rtl="0">
              <a:lnSpc>
                <a:spcPct val="90000"/>
              </a:lnSpc>
              <a:spcBef>
                <a:spcPts val="1067"/>
              </a:spcBef>
              <a:spcAft>
                <a:spcPts val="0"/>
              </a:spcAft>
              <a:buSzPts val="2100"/>
              <a:buAutoNum type="arabicPeriod"/>
              <a:defRPr/>
            </a:lvl1pPr>
            <a:lvl2pPr marL="1219170" lvl="1" indent="-457189" algn="l" rtl="0">
              <a:lnSpc>
                <a:spcPct val="90000"/>
              </a:lnSpc>
              <a:spcBef>
                <a:spcPts val="533"/>
              </a:spcBef>
              <a:spcAft>
                <a:spcPts val="0"/>
              </a:spcAft>
              <a:buSzPts val="1800"/>
              <a:buAutoNum type="alphaUcPeriod"/>
              <a:defRPr/>
            </a:lvl2pPr>
            <a:lvl3pPr marL="1828754" lvl="2" indent="-431789" algn="l" rtl="0">
              <a:lnSpc>
                <a:spcPct val="90000"/>
              </a:lnSpc>
              <a:spcBef>
                <a:spcPts val="533"/>
              </a:spcBef>
              <a:spcAft>
                <a:spcPts val="0"/>
              </a:spcAft>
              <a:buSzPts val="1500"/>
              <a:buAutoNum type="romanUcPeriod"/>
              <a:defRPr/>
            </a:lvl3pPr>
            <a:lvl4pPr marL="2438339" lvl="3" indent="-423323" algn="l" rtl="0">
              <a:lnSpc>
                <a:spcPct val="90000"/>
              </a:lnSpc>
              <a:spcBef>
                <a:spcPts val="533"/>
              </a:spcBef>
              <a:spcAft>
                <a:spcPts val="0"/>
              </a:spcAft>
              <a:buSzPts val="1400"/>
              <a:buAutoNum type="alphaLcPeriod"/>
              <a:defRPr/>
            </a:lvl4pPr>
            <a:lvl5pPr marL="3047924" lvl="4" indent="-423323" algn="l" rtl="0">
              <a:lnSpc>
                <a:spcPct val="90000"/>
              </a:lnSpc>
              <a:spcBef>
                <a:spcPts val="533"/>
              </a:spcBef>
              <a:spcAft>
                <a:spcPts val="0"/>
              </a:spcAft>
              <a:buSzPts val="1400"/>
              <a:buAutoNum type="romanLcPeriod"/>
              <a:defRPr/>
            </a:lvl5pPr>
            <a:lvl6pPr marL="3657509" lvl="5" indent="-423323" algn="l" rtl="0">
              <a:lnSpc>
                <a:spcPct val="90000"/>
              </a:lnSpc>
              <a:spcBef>
                <a:spcPts val="533"/>
              </a:spcBef>
              <a:spcAft>
                <a:spcPts val="0"/>
              </a:spcAft>
              <a:buSzPts val="1400"/>
              <a:buChar char="•"/>
              <a:defRPr/>
            </a:lvl6pPr>
            <a:lvl7pPr marL="4267093" lvl="6" indent="-423323" algn="l" rtl="0">
              <a:lnSpc>
                <a:spcPct val="90000"/>
              </a:lnSpc>
              <a:spcBef>
                <a:spcPts val="533"/>
              </a:spcBef>
              <a:spcAft>
                <a:spcPts val="0"/>
              </a:spcAft>
              <a:buSzPts val="1400"/>
              <a:buChar char="•"/>
              <a:defRPr/>
            </a:lvl7pPr>
            <a:lvl8pPr marL="4876678" lvl="7" indent="-423323" algn="l" rtl="0">
              <a:lnSpc>
                <a:spcPct val="90000"/>
              </a:lnSpc>
              <a:spcBef>
                <a:spcPts val="533"/>
              </a:spcBef>
              <a:spcAft>
                <a:spcPts val="0"/>
              </a:spcAft>
              <a:buSzPts val="1400"/>
              <a:buChar char="•"/>
              <a:defRPr/>
            </a:lvl8pPr>
            <a:lvl9pPr marL="5486263" lvl="8" indent="-423323" algn="l" rtl="0">
              <a:lnSpc>
                <a:spcPct val="90000"/>
              </a:lnSpc>
              <a:spcBef>
                <a:spcPts val="533"/>
              </a:spcBef>
              <a:spcAft>
                <a:spcPts val="0"/>
              </a:spcAft>
              <a:buSzPts val="1400"/>
              <a:buChar char="•"/>
              <a:defRPr/>
            </a:lvl9pPr>
          </a:lstStyle>
          <a:p>
            <a:endParaRPr/>
          </a:p>
        </p:txBody>
      </p:sp>
      <p:sp>
        <p:nvSpPr>
          <p:cNvPr id="72" name="Google Shape;72;p11"/>
          <p:cNvSpPr txBox="1">
            <a:spLocks noGrp="1"/>
          </p:cNvSpPr>
          <p:nvPr>
            <p:ph type="sldNum" idx="12"/>
          </p:nvPr>
        </p:nvSpPr>
        <p:spPr>
          <a:xfrm>
            <a:off x="3" y="6543469"/>
            <a:ext cx="410000" cy="276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83354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415600" y="2867800"/>
            <a:ext cx="11360800" cy="1122400"/>
          </a:xfrm>
          <a:prstGeom prst="rect">
            <a:avLst/>
          </a:prstGeom>
        </p:spPr>
        <p:txBody>
          <a:bodyPr spcFirstLastPara="1" wrap="square" lIns="68575" tIns="34275" rIns="68575" bIns="34275" anchor="ctr" anchorCtr="0">
            <a:norm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12"/>
          <p:cNvSpPr txBox="1">
            <a:spLocks noGrp="1"/>
          </p:cNvSpPr>
          <p:nvPr>
            <p:ph type="sldNum" idx="12"/>
          </p:nvPr>
        </p:nvSpPr>
        <p:spPr>
          <a:xfrm>
            <a:off x="3" y="6543469"/>
            <a:ext cx="410000" cy="276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9pPr>
          </a:lstStyle>
          <a:p>
            <a:fld id="{00000000-1234-1234-1234-123412341234}" type="slidenum">
              <a:rPr lang="en" smtClean="0"/>
              <a:pPr/>
              <a:t>‹#›</a:t>
            </a:fld>
            <a:endParaRPr lang="en"/>
          </a:p>
        </p:txBody>
      </p:sp>
      <p:sp>
        <p:nvSpPr>
          <p:cNvPr id="76" name="Google Shape;76;p12"/>
          <p:cNvSpPr txBox="1"/>
          <p:nvPr/>
        </p:nvSpPr>
        <p:spPr>
          <a:xfrm>
            <a:off x="4579500" y="6406400"/>
            <a:ext cx="15912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333" u="sng">
                <a:solidFill>
                  <a:schemeClr val="hlink"/>
                </a:solidFill>
                <a:latin typeface="Lato Light"/>
                <a:ea typeface="Lato Light"/>
                <a:cs typeface="Lato Light"/>
                <a:sym typeface="Lato Light"/>
                <a:hlinkClick r:id="rId2" action="ppaction://hlinksldjump"/>
              </a:rPr>
              <a:t>Table of Contents</a:t>
            </a:r>
            <a:endParaRPr sz="1333">
              <a:latin typeface="Lato Light"/>
              <a:ea typeface="Lato Light"/>
              <a:cs typeface="Lato Light"/>
              <a:sym typeface="Lato Light"/>
            </a:endParaRPr>
          </a:p>
        </p:txBody>
      </p:sp>
    </p:spTree>
    <p:extLst>
      <p:ext uri="{BB962C8B-B14F-4D97-AF65-F5344CB8AC3E}">
        <p14:creationId xmlns:p14="http://schemas.microsoft.com/office/powerpoint/2010/main" val="35935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274899" y="187647"/>
            <a:ext cx="10200400" cy="445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B05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8" name="Google Shape;88;p15"/>
          <p:cNvSpPr txBox="1">
            <a:spLocks noGrp="1"/>
          </p:cNvSpPr>
          <p:nvPr>
            <p:ph type="sldNum" idx="12"/>
          </p:nvPr>
        </p:nvSpPr>
        <p:spPr>
          <a:xfrm>
            <a:off x="3" y="6543469"/>
            <a:ext cx="410000" cy="276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chemeClr val="accent2"/>
                </a:solidFill>
                <a:latin typeface="Lato"/>
                <a:ea typeface="Lato"/>
                <a:cs typeface="Lato"/>
                <a:sym typeface="Lato"/>
              </a:defRPr>
            </a:lvl9pPr>
          </a:lstStyle>
          <a:p>
            <a:fld id="{00000000-1234-1234-1234-123412341234}" type="slidenum">
              <a:rPr lang="en" smtClean="0"/>
              <a:pPr/>
              <a:t>‹#›</a:t>
            </a:fld>
            <a:endParaRPr lang="en"/>
          </a:p>
        </p:txBody>
      </p:sp>
      <p:sp>
        <p:nvSpPr>
          <p:cNvPr id="89" name="Google Shape;89;p15"/>
          <p:cNvSpPr txBox="1"/>
          <p:nvPr/>
        </p:nvSpPr>
        <p:spPr>
          <a:xfrm>
            <a:off x="4579500" y="6406400"/>
            <a:ext cx="15912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333" u="sng">
                <a:solidFill>
                  <a:schemeClr val="hlink"/>
                </a:solidFill>
                <a:latin typeface="Lato Light"/>
                <a:ea typeface="Lato Light"/>
                <a:cs typeface="Lato Light"/>
                <a:sym typeface="Lato Light"/>
                <a:hlinkClick r:id="rId2" action="ppaction://hlinksldjump"/>
              </a:rPr>
              <a:t>Table of Contents</a:t>
            </a:r>
            <a:endParaRPr sz="1333">
              <a:latin typeface="Lato Light"/>
              <a:ea typeface="Lato Light"/>
              <a:cs typeface="Lato Light"/>
              <a:sym typeface="Lato Light"/>
            </a:endParaRPr>
          </a:p>
        </p:txBody>
      </p:sp>
    </p:spTree>
    <p:extLst>
      <p:ext uri="{BB962C8B-B14F-4D97-AF65-F5344CB8AC3E}">
        <p14:creationId xmlns:p14="http://schemas.microsoft.com/office/powerpoint/2010/main" val="2905322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REQUIRED)">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124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0" y="1128409"/>
            <a:ext cx="10050012" cy="2943753"/>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073790" y="4124527"/>
            <a:ext cx="10050013" cy="1672577"/>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dirty="0"/>
          </a:p>
        </p:txBody>
      </p:sp>
      <p:sp>
        <p:nvSpPr>
          <p:cNvPr id="15" name="Rectangle 1"/>
          <p:cNvSpPr>
            <a:spLocks noChangeArrowheads="1"/>
          </p:cNvSpPr>
          <p:nvPr userDrawn="1"/>
        </p:nvSpPr>
        <p:spPr bwMode="white">
          <a:xfrm>
            <a:off x="1225567" y="6253315"/>
            <a:ext cx="27848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dirty="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sp>
        <p:nvSpPr>
          <p:cNvPr id="28" name="TextBox 27"/>
          <p:cNvSpPr txBox="1"/>
          <p:nvPr userDrawn="1"/>
        </p:nvSpPr>
        <p:spPr bwMode="white">
          <a:xfrm>
            <a:off x="4517930" y="6419982"/>
            <a:ext cx="3123418" cy="276999"/>
          </a:xfrm>
          <a:prstGeom prst="rect">
            <a:avLst/>
          </a:prstGeom>
          <a:noFill/>
        </p:spPr>
        <p:txBody>
          <a:bodyPr wrap="square" rtlCol="0">
            <a:spAutoFit/>
          </a:bodyPr>
          <a:lstStyle/>
          <a:p>
            <a:r>
              <a:rPr lang="en-US" sz="1200" dirty="0">
                <a:latin typeface="Segoe UI Semilight" panose="020B0402040204020203" pitchFamily="34" charset="0"/>
                <a:cs typeface="Segoe UI Semilight" panose="020B0402040204020203" pitchFamily="34" charset="0"/>
              </a:rPr>
              <a:t>sppstakeholdertraining@spp.org</a:t>
            </a: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4476" y="6359011"/>
            <a:ext cx="398940" cy="39894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790" y="389879"/>
            <a:ext cx="3413955" cy="1160242"/>
          </a:xfrm>
          <a:prstGeom prst="rect">
            <a:avLst/>
          </a:prstGeom>
        </p:spPr>
      </p:pic>
    </p:spTree>
    <p:extLst>
      <p:ext uri="{BB962C8B-B14F-4D97-AF65-F5344CB8AC3E}">
        <p14:creationId xmlns:p14="http://schemas.microsoft.com/office/powerpoint/2010/main" val="77157737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ection Header (OPTIONAL)">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59115272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937158" y="1597688"/>
            <a:ext cx="10058401" cy="48501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40939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73790" y="1510018"/>
            <a:ext cx="494601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10018"/>
            <a:ext cx="496597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8B47EF-2ACA-4A53-9CA3-46A7C8033480}"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19385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8B47EF-2ACA-4A53-9CA3-46A7C8033480}" type="datetimeFigureOut">
              <a:rPr lang="en-US" smtClean="0"/>
              <a:t>3/30/2026</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7019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Header (Light Fon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8B47EF-2ACA-4A53-9CA3-46A7C8033480}" type="datetimeFigureOut">
              <a:rPr lang="en-US" smtClean="0"/>
              <a:t>3/30/2026</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25756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Only with No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158" y="570452"/>
            <a:ext cx="10058401" cy="5877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27209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B47EF-2ACA-4A53-9CA3-46A7C8033480}" type="datetimeFigureOut">
              <a:rPr lang="en-US" smtClean="0"/>
              <a:t>3/30/2026</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89592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395" y="570452"/>
            <a:ext cx="10942151" cy="9395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37158" y="1607736"/>
            <a:ext cx="10058401" cy="48401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66119" y="6363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F98B47EF-2ACA-4A53-9CA3-46A7C8033480}" type="datetimeFigureOut">
              <a:rPr lang="en-US" smtClean="0"/>
              <a:pPr/>
              <a:t>3/30/2026</a:t>
            </a:fld>
            <a:endParaRPr lang="en-US" dirty="0"/>
          </a:p>
        </p:txBody>
      </p:sp>
      <p:sp>
        <p:nvSpPr>
          <p:cNvPr id="5" name="Footer Placeholder 4"/>
          <p:cNvSpPr>
            <a:spLocks noGrp="1"/>
          </p:cNvSpPr>
          <p:nvPr>
            <p:ph type="ftr" sz="quarter" idx="3"/>
          </p:nvPr>
        </p:nvSpPr>
        <p:spPr>
          <a:xfrm>
            <a:off x="1073790" y="6363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9" name="Oval 8"/>
          <p:cNvSpPr/>
          <p:nvPr userDrawn="1"/>
        </p:nvSpPr>
        <p:spPr bwMode="gray">
          <a:xfrm>
            <a:off x="11680382" y="6363350"/>
            <a:ext cx="348347" cy="35587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solidFill>
                  <a:schemeClr val="tx2">
                    <a:lumMod val="20000"/>
                    <a:lumOff val="80000"/>
                  </a:schemeClr>
                </a:solidFill>
              </a:rPr>
              <a:pPr/>
              <a:t>‹#›</a:t>
            </a:fld>
            <a:endParaRPr lang="en-US" dirty="0">
              <a:solidFill>
                <a:schemeClr val="tx2">
                  <a:lumMod val="20000"/>
                  <a:lumOff val="80000"/>
                </a:schemeClr>
              </a:solidFill>
            </a:endParaRPr>
          </a:p>
        </p:txBody>
      </p:sp>
      <p:pic>
        <p:nvPicPr>
          <p:cNvPr id="11" name="Picture 10"/>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944835173"/>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63" r:id="rId7"/>
    <p:sldLayoutId id="2147483845" r:id="rId8"/>
    <p:sldLayoutId id="2147483846" r:id="rId9"/>
    <p:sldLayoutId id="2147483847" r:id="rId10"/>
    <p:sldLayoutId id="2147483848" r:id="rId11"/>
    <p:sldLayoutId id="2147483849" r:id="rId12"/>
    <p:sldLayoutId id="2147483850" r:id="rId13"/>
    <p:sldLayoutId id="2147483851" r:id="rId14"/>
    <p:sldLayoutId id="2147483866" r:id="rId15"/>
    <p:sldLayoutId id="2147483867" r:id="rId16"/>
    <p:sldLayoutId id="2147483868" r:id="rId17"/>
  </p:sldLayoutIdLst>
  <p:txStyles>
    <p:titleStyle>
      <a:lvl1pPr algn="l" defTabSz="914400" rtl="0" eaLnBrk="1" latinLnBrk="0" hangingPunct="1">
        <a:lnSpc>
          <a:spcPct val="75000"/>
        </a:lnSpc>
        <a:spcBef>
          <a:spcPct val="0"/>
        </a:spcBef>
        <a:buNone/>
        <a:defRPr sz="3200" kern="1200" cap="all"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18.sv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18.svg"/><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4.xml"/><Relationship Id="rId7" Type="http://schemas.openxmlformats.org/officeDocument/2006/relationships/slide" Target="slide22.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slide" Target="slide14.xml"/><Relationship Id="rId5" Type="http://schemas.openxmlformats.org/officeDocument/2006/relationships/slide" Target="slide11.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4.png"/><Relationship Id="rId7" Type="http://schemas.openxmlformats.org/officeDocument/2006/relationships/image" Target="../media/image26.sv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25.svg"/><Relationship Id="rId5" Type="http://schemas.openxmlformats.org/officeDocument/2006/relationships/image" Target="../media/image18.svg"/><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hyperlink" Target="https://sims.spp.org/login"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7.xml"/><Relationship Id="rId5" Type="http://schemas.openxmlformats.org/officeDocument/2006/relationships/image" Target="../media/image55.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hyperlink" Target="mailto:stakeholderrelations@spp.org" TargetMode="External"/><Relationship Id="rId2" Type="http://schemas.openxmlformats.org/officeDocument/2006/relationships/hyperlink" Target="https://swpp.my.salesforce.com/"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t>Generator interconnection</a:t>
            </a:r>
          </a:p>
        </p:txBody>
      </p:sp>
      <p:sp>
        <p:nvSpPr>
          <p:cNvPr id="7" name="Subtitle 6"/>
          <p:cNvSpPr>
            <a:spLocks noGrp="1"/>
          </p:cNvSpPr>
          <p:nvPr>
            <p:ph type="subTitle" idx="1"/>
          </p:nvPr>
        </p:nvSpPr>
        <p:spPr/>
        <p:txBody>
          <a:bodyPr>
            <a:normAutofit/>
          </a:bodyPr>
          <a:lstStyle/>
          <a:p>
            <a:r>
              <a:rPr lang="en-US" dirty="0"/>
              <a:t>A</a:t>
            </a:r>
            <a:r>
              <a:rPr lang="en" dirty="0"/>
              <a:t>pplication submission tool</a:t>
            </a:r>
          </a:p>
          <a:p>
            <a:r>
              <a:rPr lang="en-US" dirty="0">
                <a:solidFill>
                  <a:schemeClr val="accent4"/>
                </a:solidFill>
              </a:rPr>
              <a:t>User guide</a:t>
            </a:r>
          </a:p>
        </p:txBody>
      </p:sp>
    </p:spTree>
    <p:extLst>
      <p:ext uri="{BB962C8B-B14F-4D97-AF65-F5344CB8AC3E}">
        <p14:creationId xmlns:p14="http://schemas.microsoft.com/office/powerpoint/2010/main" val="3066886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4" name="Picture 3">
            <a:extLst>
              <a:ext uri="{FF2B5EF4-FFF2-40B4-BE49-F238E27FC236}">
                <a16:creationId xmlns:a16="http://schemas.microsoft.com/office/drawing/2014/main" id="{698B0E4F-976B-F3B6-9380-31597B0F5A75}"/>
              </a:ext>
            </a:extLst>
          </p:cNvPr>
          <p:cNvPicPr>
            <a:picLocks noChangeAspect="1"/>
          </p:cNvPicPr>
          <p:nvPr/>
        </p:nvPicPr>
        <p:blipFill>
          <a:blip r:embed="rId3"/>
          <a:stretch>
            <a:fillRect/>
          </a:stretch>
        </p:blipFill>
        <p:spPr>
          <a:xfrm>
            <a:off x="7077968" y="2932619"/>
            <a:ext cx="4484134" cy="3356102"/>
          </a:xfrm>
          <a:prstGeom prst="rect">
            <a:avLst/>
          </a:prstGeom>
        </p:spPr>
      </p:pic>
      <p:sp>
        <p:nvSpPr>
          <p:cNvPr id="214" name="Google Shape;214;p25"/>
          <p:cNvSpPr/>
          <p:nvPr/>
        </p:nvSpPr>
        <p:spPr>
          <a:xfrm>
            <a:off x="5818533" y="1488033"/>
            <a:ext cx="5968800" cy="589400"/>
          </a:xfrm>
          <a:prstGeom prst="roundRect">
            <a:avLst>
              <a:gd name="adj" fmla="val 16667"/>
            </a:avLst>
          </a:prstGeom>
          <a:noFill/>
          <a:ln w="381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5" name="Google Shape;215;p25"/>
          <p:cNvSpPr txBox="1">
            <a:spLocks noGrp="1"/>
          </p:cNvSpPr>
          <p:nvPr>
            <p:ph type="body" idx="4294967295"/>
          </p:nvPr>
        </p:nvSpPr>
        <p:spPr>
          <a:xfrm>
            <a:off x="404599" y="841140"/>
            <a:ext cx="5252236" cy="5592693"/>
          </a:xfrm>
          <a:prstGeom prst="rect">
            <a:avLst/>
          </a:prstGeom>
          <a:solidFill>
            <a:schemeClr val="bg1">
              <a:lumMod val="85000"/>
            </a:schemeClr>
          </a:solidFill>
          <a:ln>
            <a:solidFill>
              <a:schemeClr val="bg1"/>
            </a:solidFill>
          </a:ln>
        </p:spPr>
        <p:txBody>
          <a:bodyPr spcFirstLastPara="1" vert="horz" wrap="square" lIns="91433" tIns="45700" rIns="91433" bIns="45700" rtlCol="0" anchor="t" anchorCtr="0">
            <a:noAutofit/>
          </a:bodyPr>
          <a:lstStyle/>
          <a:p>
            <a:pPr marL="180335" indent="0">
              <a:spcBef>
                <a:spcPts val="0"/>
              </a:spcBef>
              <a:spcAft>
                <a:spcPts val="0"/>
              </a:spcAft>
              <a:buSzPct val="100000"/>
              <a:buNone/>
            </a:pPr>
            <a:r>
              <a:rPr lang="en" sz="2400" b="1" dirty="0">
                <a:solidFill>
                  <a:schemeClr val="tx1"/>
                </a:solidFill>
              </a:rPr>
              <a:t>1. Home</a:t>
            </a:r>
            <a:endParaRPr sz="2400" b="1" dirty="0">
              <a:solidFill>
                <a:schemeClr val="tx1"/>
              </a:solidFill>
            </a:endParaRPr>
          </a:p>
          <a:p>
            <a:pPr marL="609585" indent="0">
              <a:spcBef>
                <a:spcPts val="0"/>
              </a:spcBef>
              <a:spcAft>
                <a:spcPts val="0"/>
              </a:spcAft>
              <a:buNone/>
            </a:pPr>
            <a:r>
              <a:rPr lang="en" sz="1800" dirty="0">
                <a:solidFill>
                  <a:schemeClr val="tx1"/>
                </a:solidFill>
              </a:rPr>
              <a:t>Returns user to home/dashboard screen.</a:t>
            </a:r>
            <a:endParaRPr sz="1800" dirty="0">
              <a:solidFill>
                <a:schemeClr val="tx1"/>
              </a:solidFill>
            </a:endParaRPr>
          </a:p>
          <a:p>
            <a:pPr marL="180335" indent="0">
              <a:spcBef>
                <a:spcPts val="0"/>
              </a:spcBef>
              <a:spcAft>
                <a:spcPts val="0"/>
              </a:spcAft>
              <a:buSzPct val="100000"/>
              <a:buNone/>
            </a:pPr>
            <a:r>
              <a:rPr lang="en" sz="2400" b="1" dirty="0">
                <a:solidFill>
                  <a:schemeClr val="tx1"/>
                </a:solidFill>
              </a:rPr>
              <a:t>2. My Projects</a:t>
            </a:r>
            <a:endParaRPr sz="2400" b="1" dirty="0">
              <a:solidFill>
                <a:schemeClr val="tx1"/>
              </a:solidFill>
            </a:endParaRPr>
          </a:p>
          <a:p>
            <a:pPr marL="609585" indent="0">
              <a:spcBef>
                <a:spcPts val="0"/>
              </a:spcBef>
              <a:spcAft>
                <a:spcPts val="0"/>
              </a:spcAft>
              <a:buNone/>
            </a:pPr>
            <a:r>
              <a:rPr lang="en" sz="1800" dirty="0">
                <a:solidFill>
                  <a:schemeClr val="tx1"/>
                </a:solidFill>
              </a:rPr>
              <a:t>Summary grid view of all projects the user has access to.</a:t>
            </a:r>
            <a:endParaRPr sz="1800" dirty="0">
              <a:solidFill>
                <a:schemeClr val="tx1"/>
              </a:solidFill>
            </a:endParaRPr>
          </a:p>
          <a:p>
            <a:pPr marL="180335" indent="0">
              <a:spcBef>
                <a:spcPts val="0"/>
              </a:spcBef>
              <a:spcAft>
                <a:spcPts val="0"/>
              </a:spcAft>
              <a:buSzPct val="100000"/>
              <a:buNone/>
            </a:pPr>
            <a:r>
              <a:rPr lang="en" sz="2400" b="1" dirty="0">
                <a:solidFill>
                  <a:schemeClr val="tx1"/>
                </a:solidFill>
              </a:rPr>
              <a:t>3. Administration</a:t>
            </a:r>
            <a:endParaRPr sz="2400" b="1" dirty="0">
              <a:solidFill>
                <a:schemeClr val="tx1"/>
              </a:solidFill>
            </a:endParaRPr>
          </a:p>
          <a:p>
            <a:pPr marL="609585" indent="0">
              <a:spcBef>
                <a:spcPts val="0"/>
              </a:spcBef>
              <a:spcAft>
                <a:spcPts val="0"/>
              </a:spcAft>
              <a:buNone/>
            </a:pPr>
            <a:r>
              <a:rPr lang="en" sz="1800" dirty="0">
                <a:solidFill>
                  <a:schemeClr val="tx1"/>
                </a:solidFill>
              </a:rPr>
              <a:t>Only accessible to administrative user roles. Provides access to user management, company management and other administrative functions.</a:t>
            </a:r>
            <a:endParaRPr sz="1800" dirty="0">
              <a:solidFill>
                <a:schemeClr val="tx1"/>
              </a:solidFill>
            </a:endParaRPr>
          </a:p>
          <a:p>
            <a:pPr marL="180335" indent="0">
              <a:spcBef>
                <a:spcPts val="0"/>
              </a:spcBef>
              <a:spcAft>
                <a:spcPts val="0"/>
              </a:spcAft>
              <a:buSzPct val="100000"/>
              <a:buNone/>
            </a:pPr>
            <a:r>
              <a:rPr lang="en" sz="2400" b="1" dirty="0">
                <a:solidFill>
                  <a:schemeClr val="tx1"/>
                </a:solidFill>
              </a:rPr>
              <a:t>4. Account</a:t>
            </a:r>
            <a:endParaRPr sz="2400" b="1" dirty="0">
              <a:solidFill>
                <a:schemeClr val="tx1"/>
              </a:solidFill>
            </a:endParaRPr>
          </a:p>
          <a:p>
            <a:pPr marL="609585" indent="0">
              <a:spcBef>
                <a:spcPts val="0"/>
              </a:spcBef>
              <a:spcAft>
                <a:spcPts val="0"/>
              </a:spcAft>
              <a:buNone/>
            </a:pPr>
            <a:r>
              <a:rPr lang="en" sz="1800" dirty="0">
                <a:solidFill>
                  <a:schemeClr val="tx1"/>
                </a:solidFill>
              </a:rPr>
              <a:t>Provides access to account details, address book, and sign out function. Also provides user options to Join or Register a company.</a:t>
            </a:r>
            <a:endParaRPr sz="1800" dirty="0">
              <a:solidFill>
                <a:schemeClr val="tx1"/>
              </a:solidFill>
            </a:endParaRPr>
          </a:p>
          <a:p>
            <a:pPr marL="0" indent="0">
              <a:spcBef>
                <a:spcPts val="0"/>
              </a:spcBef>
              <a:spcAft>
                <a:spcPts val="0"/>
              </a:spcAft>
              <a:buNone/>
            </a:pPr>
            <a:endParaRPr sz="1800" dirty="0">
              <a:solidFill>
                <a:schemeClr val="tx1"/>
              </a:solidFill>
            </a:endParaRPr>
          </a:p>
        </p:txBody>
      </p:sp>
      <p:sp>
        <p:nvSpPr>
          <p:cNvPr id="216" name="Google Shape;216;p25"/>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Home Screen | Global Navigation Menu</a:t>
            </a:r>
            <a:endParaRPr/>
          </a:p>
        </p:txBody>
      </p:sp>
      <p:sp>
        <p:nvSpPr>
          <p:cNvPr id="218" name="Google Shape;218;p25"/>
          <p:cNvSpPr/>
          <p:nvPr/>
        </p:nvSpPr>
        <p:spPr>
          <a:xfrm>
            <a:off x="8987166" y="2900368"/>
            <a:ext cx="2574935" cy="298400"/>
          </a:xfrm>
          <a:prstGeom prst="roundRect">
            <a:avLst>
              <a:gd name="adj" fmla="val 16667"/>
            </a:avLst>
          </a:prstGeom>
          <a:noFill/>
          <a:ln w="381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9" name="Google Shape;219;p25"/>
          <p:cNvSpPr/>
          <p:nvPr/>
        </p:nvSpPr>
        <p:spPr>
          <a:xfrm>
            <a:off x="6948967" y="1247700"/>
            <a:ext cx="268400" cy="2708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220" name="Google Shape;220;p25"/>
          <p:cNvSpPr txBox="1"/>
          <p:nvPr/>
        </p:nvSpPr>
        <p:spPr>
          <a:xfrm>
            <a:off x="6905367" y="1136901"/>
            <a:ext cx="3556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2</a:t>
            </a:r>
            <a:endParaRPr sz="1600">
              <a:solidFill>
                <a:schemeClr val="lt1"/>
              </a:solidFill>
              <a:latin typeface="Lato"/>
              <a:ea typeface="Lato"/>
              <a:cs typeface="Lato"/>
              <a:sym typeface="Lato"/>
            </a:endParaRPr>
          </a:p>
        </p:txBody>
      </p:sp>
      <p:grpSp>
        <p:nvGrpSpPr>
          <p:cNvPr id="221" name="Google Shape;221;p25"/>
          <p:cNvGrpSpPr/>
          <p:nvPr/>
        </p:nvGrpSpPr>
        <p:grpSpPr>
          <a:xfrm>
            <a:off x="8082867" y="1136900"/>
            <a:ext cx="355600" cy="492403"/>
            <a:chOff x="6558575" y="-697450"/>
            <a:chExt cx="266700" cy="369302"/>
          </a:xfrm>
        </p:grpSpPr>
        <p:sp>
          <p:nvSpPr>
            <p:cNvPr id="222" name="Google Shape;222;p25"/>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223" name="Google Shape;223;p25"/>
            <p:cNvSpPr txBox="1"/>
            <p:nvPr/>
          </p:nvSpPr>
          <p:spPr>
            <a:xfrm>
              <a:off x="6558575" y="-697450"/>
              <a:ext cx="266700" cy="3693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3</a:t>
              </a:r>
              <a:endParaRPr sz="1600">
                <a:solidFill>
                  <a:schemeClr val="lt1"/>
                </a:solidFill>
                <a:latin typeface="Lato"/>
                <a:ea typeface="Lato"/>
                <a:cs typeface="Lato"/>
                <a:sym typeface="Lato"/>
              </a:endParaRPr>
            </a:p>
          </p:txBody>
        </p:sp>
      </p:grpSp>
      <p:grpSp>
        <p:nvGrpSpPr>
          <p:cNvPr id="224" name="Google Shape;224;p25"/>
          <p:cNvGrpSpPr/>
          <p:nvPr/>
        </p:nvGrpSpPr>
        <p:grpSpPr>
          <a:xfrm>
            <a:off x="6029133" y="1136900"/>
            <a:ext cx="355600" cy="492403"/>
            <a:chOff x="6558575" y="-697450"/>
            <a:chExt cx="266700" cy="369302"/>
          </a:xfrm>
        </p:grpSpPr>
        <p:sp>
          <p:nvSpPr>
            <p:cNvPr id="225" name="Google Shape;225;p25"/>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226" name="Google Shape;226;p25"/>
            <p:cNvSpPr txBox="1"/>
            <p:nvPr/>
          </p:nvSpPr>
          <p:spPr>
            <a:xfrm>
              <a:off x="6558575" y="-697450"/>
              <a:ext cx="266700" cy="3693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1</a:t>
              </a:r>
              <a:endParaRPr sz="1600">
                <a:solidFill>
                  <a:schemeClr val="lt1"/>
                </a:solidFill>
                <a:latin typeface="Lato"/>
                <a:ea typeface="Lato"/>
                <a:cs typeface="Lato"/>
                <a:sym typeface="Lato"/>
              </a:endParaRPr>
            </a:p>
          </p:txBody>
        </p:sp>
      </p:grpSp>
      <p:grpSp>
        <p:nvGrpSpPr>
          <p:cNvPr id="227" name="Google Shape;227;p25"/>
          <p:cNvGrpSpPr/>
          <p:nvPr/>
        </p:nvGrpSpPr>
        <p:grpSpPr>
          <a:xfrm>
            <a:off x="9635367" y="1136900"/>
            <a:ext cx="355600" cy="492403"/>
            <a:chOff x="6558575" y="-697450"/>
            <a:chExt cx="266700" cy="369302"/>
          </a:xfrm>
        </p:grpSpPr>
        <p:sp>
          <p:nvSpPr>
            <p:cNvPr id="228" name="Google Shape;228;p25"/>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229" name="Google Shape;229;p25"/>
            <p:cNvSpPr txBox="1"/>
            <p:nvPr/>
          </p:nvSpPr>
          <p:spPr>
            <a:xfrm>
              <a:off x="6558575" y="-697450"/>
              <a:ext cx="266700" cy="3693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4</a:t>
              </a:r>
              <a:endParaRPr sz="1600">
                <a:solidFill>
                  <a:schemeClr val="lt1"/>
                </a:solidFill>
                <a:latin typeface="Lato"/>
                <a:ea typeface="Lato"/>
                <a:cs typeface="Lato"/>
                <a:sym typeface="Lato"/>
              </a:endParaRPr>
            </a:p>
          </p:txBody>
        </p:sp>
      </p:grpSp>
      <p:grpSp>
        <p:nvGrpSpPr>
          <p:cNvPr id="230" name="Google Shape;230;p25"/>
          <p:cNvGrpSpPr/>
          <p:nvPr/>
        </p:nvGrpSpPr>
        <p:grpSpPr>
          <a:xfrm>
            <a:off x="10787633" y="1136900"/>
            <a:ext cx="355600" cy="492403"/>
            <a:chOff x="6558575" y="-697450"/>
            <a:chExt cx="266700" cy="369302"/>
          </a:xfrm>
        </p:grpSpPr>
        <p:sp>
          <p:nvSpPr>
            <p:cNvPr id="231" name="Google Shape;231;p25"/>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232" name="Google Shape;232;p25"/>
            <p:cNvSpPr txBox="1"/>
            <p:nvPr/>
          </p:nvSpPr>
          <p:spPr>
            <a:xfrm>
              <a:off x="6558575" y="-697450"/>
              <a:ext cx="266700" cy="3693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5</a:t>
              </a:r>
              <a:endParaRPr sz="1600">
                <a:solidFill>
                  <a:schemeClr val="lt1"/>
                </a:solidFill>
                <a:latin typeface="Lato"/>
                <a:ea typeface="Lato"/>
                <a:cs typeface="Lato"/>
                <a:sym typeface="Lato"/>
              </a:endParaRPr>
            </a:p>
          </p:txBody>
        </p:sp>
      </p:grpSp>
      <p:sp>
        <p:nvSpPr>
          <p:cNvPr id="233" name="Google Shape;233;p25"/>
          <p:cNvSpPr/>
          <p:nvPr/>
        </p:nvSpPr>
        <p:spPr>
          <a:xfrm>
            <a:off x="6072733" y="1247700"/>
            <a:ext cx="268400" cy="2708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234" name="Google Shape;234;p25"/>
          <p:cNvSpPr txBox="1"/>
          <p:nvPr/>
        </p:nvSpPr>
        <p:spPr>
          <a:xfrm>
            <a:off x="6029133" y="1136901"/>
            <a:ext cx="3556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1</a:t>
            </a:r>
            <a:endParaRPr sz="1600">
              <a:solidFill>
                <a:schemeClr val="lt1"/>
              </a:solidFill>
              <a:latin typeface="Lato"/>
              <a:ea typeface="Lato"/>
              <a:cs typeface="Lato"/>
              <a:sym typeface="Lato"/>
            </a:endParaRPr>
          </a:p>
        </p:txBody>
      </p:sp>
      <p:cxnSp>
        <p:nvCxnSpPr>
          <p:cNvPr id="235" name="Google Shape;235;p25"/>
          <p:cNvCxnSpPr>
            <a:cxnSpLocks/>
          </p:cNvCxnSpPr>
          <p:nvPr/>
        </p:nvCxnSpPr>
        <p:spPr>
          <a:xfrm flipH="1" flipV="1">
            <a:off x="5874300" y="2077433"/>
            <a:ext cx="3112865" cy="855186"/>
          </a:xfrm>
          <a:prstGeom prst="straightConnector1">
            <a:avLst/>
          </a:prstGeom>
          <a:noFill/>
          <a:ln w="19050" cap="flat" cmpd="sng">
            <a:solidFill>
              <a:schemeClr val="accent4"/>
            </a:solidFill>
            <a:prstDash val="solid"/>
            <a:round/>
            <a:headEnd type="none" w="med" len="med"/>
            <a:tailEnd type="none" w="med" len="med"/>
          </a:ln>
        </p:spPr>
      </p:cxnSp>
      <p:cxnSp>
        <p:nvCxnSpPr>
          <p:cNvPr id="236" name="Google Shape;236;p25"/>
          <p:cNvCxnSpPr>
            <a:cxnSpLocks/>
          </p:cNvCxnSpPr>
          <p:nvPr/>
        </p:nvCxnSpPr>
        <p:spPr>
          <a:xfrm flipV="1">
            <a:off x="11562101" y="2030233"/>
            <a:ext cx="225232" cy="902386"/>
          </a:xfrm>
          <a:prstGeom prst="straightConnector1">
            <a:avLst/>
          </a:prstGeom>
          <a:noFill/>
          <a:ln w="19050" cap="flat" cmpd="sng">
            <a:solidFill>
              <a:schemeClr val="accent4"/>
            </a:solidFill>
            <a:prstDash val="solid"/>
            <a:round/>
            <a:headEnd type="none" w="med" len="med"/>
            <a:tailEnd type="none" w="med" len="med"/>
          </a:ln>
        </p:spPr>
      </p:cxnSp>
      <p:pic>
        <p:nvPicPr>
          <p:cNvPr id="3" name="Picture 2">
            <a:extLst>
              <a:ext uri="{FF2B5EF4-FFF2-40B4-BE49-F238E27FC236}">
                <a16:creationId xmlns:a16="http://schemas.microsoft.com/office/drawing/2014/main" id="{15D79C48-D64C-8ED1-9014-953E4AD3381F}"/>
              </a:ext>
            </a:extLst>
          </p:cNvPr>
          <p:cNvPicPr>
            <a:picLocks noChangeAspect="1"/>
          </p:cNvPicPr>
          <p:nvPr/>
        </p:nvPicPr>
        <p:blipFill>
          <a:blip r:embed="rId4"/>
          <a:stretch>
            <a:fillRect/>
          </a:stretch>
        </p:blipFill>
        <p:spPr>
          <a:xfrm>
            <a:off x="5874300" y="1542483"/>
            <a:ext cx="5859502" cy="4877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8"/>
          <p:cNvSpPr txBox="1">
            <a:spLocks noGrp="1"/>
          </p:cNvSpPr>
          <p:nvPr>
            <p:ph type="ctrTitle"/>
          </p:nvPr>
        </p:nvSpPr>
        <p:spPr>
          <a:prstGeom prst="rect">
            <a:avLst/>
          </a:prstGeom>
        </p:spPr>
        <p:txBody>
          <a:bodyPr spcFirstLastPara="1" vert="horz" wrap="square" lIns="91433" tIns="45700" rIns="91433" bIns="45700" rtlCol="0" anchor="ctr" anchorCtr="0">
            <a:normAutofit/>
          </a:bodyPr>
          <a:lstStyle/>
          <a:p>
            <a:br>
              <a:rPr lang="en" dirty="0">
                <a:solidFill>
                  <a:schemeClr val="accent4"/>
                </a:solidFill>
              </a:rPr>
            </a:br>
            <a:br>
              <a:rPr lang="en" dirty="0">
                <a:solidFill>
                  <a:schemeClr val="accent4"/>
                </a:solidFill>
              </a:rPr>
            </a:br>
            <a:br>
              <a:rPr lang="en" dirty="0">
                <a:solidFill>
                  <a:schemeClr val="accent4"/>
                </a:solidFill>
              </a:rPr>
            </a:br>
            <a:r>
              <a:rPr lang="en" dirty="0">
                <a:solidFill>
                  <a:schemeClr val="accent4"/>
                </a:solidFill>
              </a:rPr>
              <a:t>Account Details</a:t>
            </a:r>
            <a:endParaRPr dirty="0">
              <a:solidFill>
                <a:schemeClr val="accent4"/>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3" name="Picture 2">
            <a:extLst>
              <a:ext uri="{FF2B5EF4-FFF2-40B4-BE49-F238E27FC236}">
                <a16:creationId xmlns:a16="http://schemas.microsoft.com/office/drawing/2014/main" id="{25861ACC-0EB9-8184-6D8B-9FE155A74F95}"/>
              </a:ext>
            </a:extLst>
          </p:cNvPr>
          <p:cNvPicPr>
            <a:picLocks noChangeAspect="1"/>
          </p:cNvPicPr>
          <p:nvPr/>
        </p:nvPicPr>
        <p:blipFill>
          <a:blip r:embed="rId3"/>
          <a:stretch>
            <a:fillRect/>
          </a:stretch>
        </p:blipFill>
        <p:spPr>
          <a:xfrm>
            <a:off x="3335865" y="1205088"/>
            <a:ext cx="8669655" cy="4281311"/>
          </a:xfrm>
          <a:prstGeom prst="rect">
            <a:avLst/>
          </a:prstGeom>
        </p:spPr>
      </p:pic>
      <p:sp>
        <p:nvSpPr>
          <p:cNvPr id="273" name="Google Shape;273;p29"/>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Account Details</a:t>
            </a:r>
            <a:endParaRPr/>
          </a:p>
        </p:txBody>
      </p:sp>
      <p:sp>
        <p:nvSpPr>
          <p:cNvPr id="2" name="Speech Bubble: Rectangle 1">
            <a:extLst>
              <a:ext uri="{FF2B5EF4-FFF2-40B4-BE49-F238E27FC236}">
                <a16:creationId xmlns:a16="http://schemas.microsoft.com/office/drawing/2014/main" id="{333ACFDC-66C1-C45A-AB6C-92CF3DAED44B}"/>
              </a:ext>
            </a:extLst>
          </p:cNvPr>
          <p:cNvSpPr/>
          <p:nvPr/>
        </p:nvSpPr>
        <p:spPr>
          <a:xfrm>
            <a:off x="1667933" y="3001230"/>
            <a:ext cx="3822700" cy="2261008"/>
          </a:xfrm>
          <a:prstGeom prst="wedgeRectCallout">
            <a:avLst>
              <a:gd name="adj1" fmla="val 73029"/>
              <a:gd name="adj2" fmla="val -42837"/>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1067"/>
              </a:spcBef>
              <a:spcAft>
                <a:spcPts val="0"/>
              </a:spcAft>
              <a:buNone/>
            </a:pPr>
            <a:r>
              <a:rPr lang="en-US" sz="2400" dirty="0">
                <a:solidFill>
                  <a:schemeClr val="tx1"/>
                </a:solidFill>
              </a:rPr>
              <a:t>The Account Details screen provides the user with options to: </a:t>
            </a:r>
          </a:p>
          <a:p>
            <a:pPr marL="609585" indent="-406390">
              <a:spcBef>
                <a:spcPts val="1067"/>
              </a:spcBef>
              <a:spcAft>
                <a:spcPts val="0"/>
              </a:spcAft>
              <a:buSzPts val="1200"/>
              <a:buChar char="●"/>
            </a:pPr>
            <a:r>
              <a:rPr lang="en-US" sz="2400" dirty="0">
                <a:solidFill>
                  <a:schemeClr val="tx1"/>
                </a:solidFill>
              </a:rPr>
              <a:t>Change email address</a:t>
            </a:r>
          </a:p>
          <a:p>
            <a:pPr marL="609585" indent="-406390">
              <a:spcBef>
                <a:spcPts val="0"/>
              </a:spcBef>
              <a:spcAft>
                <a:spcPts val="0"/>
              </a:spcAft>
              <a:buSzPts val="1200"/>
              <a:buChar char="●"/>
            </a:pPr>
            <a:r>
              <a:rPr lang="en-US" sz="2400" dirty="0">
                <a:solidFill>
                  <a:schemeClr val="tx1"/>
                </a:solidFill>
              </a:rPr>
              <a:t>Change password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3" name="Picture 2">
            <a:extLst>
              <a:ext uri="{FF2B5EF4-FFF2-40B4-BE49-F238E27FC236}">
                <a16:creationId xmlns:a16="http://schemas.microsoft.com/office/drawing/2014/main" id="{12643065-4507-7709-AE5C-721AF07A205B}"/>
              </a:ext>
            </a:extLst>
          </p:cNvPr>
          <p:cNvPicPr>
            <a:picLocks noChangeAspect="1"/>
          </p:cNvPicPr>
          <p:nvPr/>
        </p:nvPicPr>
        <p:blipFill>
          <a:blip r:embed="rId3"/>
          <a:stretch>
            <a:fillRect/>
          </a:stretch>
        </p:blipFill>
        <p:spPr>
          <a:xfrm>
            <a:off x="152401" y="883732"/>
            <a:ext cx="6728632" cy="4509535"/>
          </a:xfrm>
          <a:prstGeom prst="rect">
            <a:avLst/>
          </a:prstGeom>
        </p:spPr>
      </p:pic>
      <p:sp>
        <p:nvSpPr>
          <p:cNvPr id="281" name="Google Shape;281;p30"/>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Account Details | Address Book</a:t>
            </a:r>
            <a:endParaRPr/>
          </a:p>
        </p:txBody>
      </p:sp>
      <p:sp>
        <p:nvSpPr>
          <p:cNvPr id="2" name="Speech Bubble: Rectangle 1">
            <a:extLst>
              <a:ext uri="{FF2B5EF4-FFF2-40B4-BE49-F238E27FC236}">
                <a16:creationId xmlns:a16="http://schemas.microsoft.com/office/drawing/2014/main" id="{DA6B7F81-B4A7-A2C9-7737-EE889AAE6F4B}"/>
              </a:ext>
            </a:extLst>
          </p:cNvPr>
          <p:cNvSpPr/>
          <p:nvPr/>
        </p:nvSpPr>
        <p:spPr>
          <a:xfrm>
            <a:off x="7797800" y="1237134"/>
            <a:ext cx="3822700" cy="4744566"/>
          </a:xfrm>
          <a:prstGeom prst="wedgeRectCallout">
            <a:avLst>
              <a:gd name="adj1" fmla="val -79352"/>
              <a:gd name="adj2" fmla="val -16007"/>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3195">
              <a:spcBef>
                <a:spcPts val="1067"/>
              </a:spcBef>
              <a:buSzPts val="1200"/>
            </a:pPr>
            <a:r>
              <a:rPr lang="en-US" sz="2400" dirty="0">
                <a:solidFill>
                  <a:schemeClr val="tx1"/>
                </a:solidFill>
              </a:rPr>
              <a:t>The </a:t>
            </a:r>
            <a:r>
              <a:rPr lang="en-US" sz="2400" b="1" dirty="0">
                <a:solidFill>
                  <a:schemeClr val="tx1"/>
                </a:solidFill>
              </a:rPr>
              <a:t>Address Book </a:t>
            </a:r>
            <a:r>
              <a:rPr lang="en-US" sz="2400" dirty="0">
                <a:solidFill>
                  <a:schemeClr val="tx1"/>
                </a:solidFill>
              </a:rPr>
              <a:t>provides a view of user’s contact information as provided when the user registered. </a:t>
            </a:r>
          </a:p>
          <a:p>
            <a:pPr marL="203195">
              <a:spcBef>
                <a:spcPts val="1067"/>
              </a:spcBef>
              <a:buSzPts val="1200"/>
            </a:pPr>
            <a:r>
              <a:rPr lang="en-US" sz="2400" dirty="0">
                <a:solidFill>
                  <a:schemeClr val="tx1"/>
                </a:solidFill>
              </a:rPr>
              <a:t>This information is also used when using the “Copy From” feature in the Contact Information section of the application submission process.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1"/>
          <p:cNvSpPr txBox="1">
            <a:spLocks noGrp="1"/>
          </p:cNvSpPr>
          <p:nvPr>
            <p:ph type="ctrTitle"/>
          </p:nvPr>
        </p:nvSpPr>
        <p:spPr>
          <a:xfrm>
            <a:off x="1073791" y="1171692"/>
            <a:ext cx="9860909" cy="2913747"/>
          </a:xfrm>
          <a:prstGeom prst="rect">
            <a:avLst/>
          </a:prstGeom>
        </p:spPr>
        <p:txBody>
          <a:bodyPr spcFirstLastPara="1" vert="horz" wrap="square" lIns="91433" tIns="45700" rIns="91433" bIns="45700" rtlCol="0" anchor="ctr" anchorCtr="0">
            <a:normAutofit/>
          </a:bodyPr>
          <a:lstStyle/>
          <a:p>
            <a:br>
              <a:rPr lang="en" dirty="0">
                <a:solidFill>
                  <a:schemeClr val="accent3"/>
                </a:solidFill>
              </a:rPr>
            </a:br>
            <a:br>
              <a:rPr lang="en" dirty="0">
                <a:solidFill>
                  <a:schemeClr val="accent3"/>
                </a:solidFill>
              </a:rPr>
            </a:br>
            <a:br>
              <a:rPr lang="en" dirty="0">
                <a:solidFill>
                  <a:schemeClr val="accent3"/>
                </a:solidFill>
              </a:rPr>
            </a:br>
            <a:r>
              <a:rPr lang="en" dirty="0">
                <a:solidFill>
                  <a:schemeClr val="accent3"/>
                </a:solidFill>
              </a:rPr>
              <a:t>Company Management</a:t>
            </a:r>
            <a:endParaRPr dirty="0">
              <a:solidFill>
                <a:schemeClr val="accent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 name="Picture 1">
            <a:extLst>
              <a:ext uri="{FF2B5EF4-FFF2-40B4-BE49-F238E27FC236}">
                <a16:creationId xmlns:a16="http://schemas.microsoft.com/office/drawing/2014/main" id="{120AEC26-0897-F3C7-2B72-023BD94865B4}"/>
              </a:ext>
            </a:extLst>
          </p:cNvPr>
          <p:cNvPicPr>
            <a:picLocks noChangeAspect="1"/>
          </p:cNvPicPr>
          <p:nvPr/>
        </p:nvPicPr>
        <p:blipFill>
          <a:blip r:embed="rId3"/>
          <a:stretch>
            <a:fillRect/>
          </a:stretch>
        </p:blipFill>
        <p:spPr>
          <a:xfrm>
            <a:off x="194733" y="977991"/>
            <a:ext cx="7772400" cy="5172949"/>
          </a:xfrm>
          <a:prstGeom prst="rect">
            <a:avLst/>
          </a:prstGeom>
        </p:spPr>
      </p:pic>
      <p:sp>
        <p:nvSpPr>
          <p:cNvPr id="295" name="Google Shape;295;p32"/>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Company Management | Join a Company</a:t>
            </a:r>
            <a:endParaRPr/>
          </a:p>
        </p:txBody>
      </p:sp>
      <p:sp>
        <p:nvSpPr>
          <p:cNvPr id="4" name="Speech Bubble: Rectangle 3">
            <a:extLst>
              <a:ext uri="{FF2B5EF4-FFF2-40B4-BE49-F238E27FC236}">
                <a16:creationId xmlns:a16="http://schemas.microsoft.com/office/drawing/2014/main" id="{E64E0A01-EA4E-FB6E-2C79-5E1BE0FB662B}"/>
              </a:ext>
            </a:extLst>
          </p:cNvPr>
          <p:cNvSpPr/>
          <p:nvPr/>
        </p:nvSpPr>
        <p:spPr>
          <a:xfrm>
            <a:off x="8580235" y="1149319"/>
            <a:ext cx="3084731" cy="3295682"/>
          </a:xfrm>
          <a:prstGeom prst="wedgeRectCallout">
            <a:avLst>
              <a:gd name="adj1" fmla="val -78470"/>
              <a:gd name="adj2" fmla="val -23830"/>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Aft>
                <a:spcPts val="0"/>
              </a:spcAft>
              <a:buNone/>
            </a:pPr>
            <a:r>
              <a:rPr lang="en-US" sz="2400" dirty="0"/>
              <a:t>To request to join an existing company as a member:</a:t>
            </a:r>
          </a:p>
          <a:p>
            <a:pPr marL="0" indent="0">
              <a:spcAft>
                <a:spcPts val="0"/>
              </a:spcAft>
              <a:buNone/>
            </a:pPr>
            <a:r>
              <a:rPr lang="en-US" sz="2400" dirty="0"/>
              <a:t> </a:t>
            </a:r>
          </a:p>
          <a:p>
            <a:pPr marL="0" indent="0">
              <a:spcAft>
                <a:spcPts val="0"/>
              </a:spcAft>
              <a:buNone/>
            </a:pPr>
            <a:r>
              <a:rPr lang="en-US" sz="2400" dirty="0"/>
              <a:t>Click your User Name in global navigation menu bar, then click </a:t>
            </a:r>
            <a:r>
              <a:rPr lang="en-US" sz="2400" i="1" dirty="0"/>
              <a:t>Join Company.</a:t>
            </a:r>
          </a:p>
        </p:txBody>
      </p:sp>
      <p:sp>
        <p:nvSpPr>
          <p:cNvPr id="5" name="Rectangle 4">
            <a:extLst>
              <a:ext uri="{FF2B5EF4-FFF2-40B4-BE49-F238E27FC236}">
                <a16:creationId xmlns:a16="http://schemas.microsoft.com/office/drawing/2014/main" id="{5117E4D5-2BB2-9F81-950F-1D80C4BB4AFE}"/>
              </a:ext>
            </a:extLst>
          </p:cNvPr>
          <p:cNvSpPr/>
          <p:nvPr/>
        </p:nvSpPr>
        <p:spPr>
          <a:xfrm>
            <a:off x="6815667" y="1879600"/>
            <a:ext cx="889000" cy="203200"/>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 name="Picture 2">
            <a:extLst>
              <a:ext uri="{FF2B5EF4-FFF2-40B4-BE49-F238E27FC236}">
                <a16:creationId xmlns:a16="http://schemas.microsoft.com/office/drawing/2014/main" id="{C4316B92-B0FB-4216-B877-BB3E443F4913}"/>
              </a:ext>
            </a:extLst>
          </p:cNvPr>
          <p:cNvPicPr>
            <a:picLocks noChangeAspect="1"/>
          </p:cNvPicPr>
          <p:nvPr/>
        </p:nvPicPr>
        <p:blipFill>
          <a:blip r:embed="rId3"/>
          <a:stretch>
            <a:fillRect/>
          </a:stretch>
        </p:blipFill>
        <p:spPr>
          <a:xfrm>
            <a:off x="5254873" y="1661173"/>
            <a:ext cx="6609854" cy="4428749"/>
          </a:xfrm>
          <a:prstGeom prst="rect">
            <a:avLst/>
          </a:prstGeom>
        </p:spPr>
      </p:pic>
      <p:sp>
        <p:nvSpPr>
          <p:cNvPr id="303" name="Google Shape;303;p33"/>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Company Management | Join a Company</a:t>
            </a:r>
            <a:endParaRPr/>
          </a:p>
        </p:txBody>
      </p:sp>
      <p:sp>
        <p:nvSpPr>
          <p:cNvPr id="2" name="Speech Bubble: Rectangle 1">
            <a:extLst>
              <a:ext uri="{FF2B5EF4-FFF2-40B4-BE49-F238E27FC236}">
                <a16:creationId xmlns:a16="http://schemas.microsoft.com/office/drawing/2014/main" id="{84A79191-4025-AB08-6020-F7D538ABB66C}"/>
              </a:ext>
            </a:extLst>
          </p:cNvPr>
          <p:cNvSpPr/>
          <p:nvPr/>
        </p:nvSpPr>
        <p:spPr>
          <a:xfrm>
            <a:off x="274899" y="1781158"/>
            <a:ext cx="4259001" cy="4213241"/>
          </a:xfrm>
          <a:prstGeom prst="wedgeRectCallout">
            <a:avLst>
              <a:gd name="adj1" fmla="val 90773"/>
              <a:gd name="adj2" fmla="val -38028"/>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60395" indent="-457200">
              <a:spcBef>
                <a:spcPts val="1067"/>
              </a:spcBef>
              <a:spcAft>
                <a:spcPts val="0"/>
              </a:spcAft>
              <a:buSzPct val="100000"/>
              <a:buFont typeface="+mj-lt"/>
              <a:buAutoNum type="arabicPeriod"/>
            </a:pPr>
            <a:r>
              <a:rPr lang="en-US" sz="2400" dirty="0"/>
              <a:t>Type to search or click dropdown list to select a company to join. </a:t>
            </a:r>
          </a:p>
          <a:p>
            <a:pPr marL="660395" indent="-457200">
              <a:spcBef>
                <a:spcPts val="0"/>
              </a:spcBef>
              <a:spcAft>
                <a:spcPts val="0"/>
              </a:spcAft>
              <a:buSzPct val="100000"/>
              <a:buFont typeface="+mj-lt"/>
              <a:buAutoNum type="arabicPeriod"/>
            </a:pPr>
            <a:r>
              <a:rPr lang="en-US" sz="2400" dirty="0"/>
              <a:t>Submit request. </a:t>
            </a:r>
          </a:p>
          <a:p>
            <a:pPr marL="660395" indent="-457200">
              <a:spcBef>
                <a:spcPts val="0"/>
              </a:spcBef>
              <a:spcAft>
                <a:spcPts val="0"/>
              </a:spcAft>
              <a:buSzPct val="100000"/>
              <a:buFont typeface="+mj-lt"/>
              <a:buAutoNum type="arabicPeriod"/>
            </a:pPr>
            <a:r>
              <a:rPr lang="en-US" sz="2400" dirty="0"/>
              <a:t>An email will be sent to the company administrator prompting them to review and approve your request.</a:t>
            </a:r>
          </a:p>
          <a:p>
            <a:pPr marL="660395" indent="-457200">
              <a:spcBef>
                <a:spcPts val="0"/>
              </a:spcBef>
              <a:spcAft>
                <a:spcPts val="0"/>
              </a:spcAft>
              <a:buSzPct val="100000"/>
              <a:buFont typeface="+mj-lt"/>
              <a:buAutoNum type="arabicPeriod"/>
            </a:pPr>
            <a:r>
              <a:rPr lang="en-US" sz="2400" dirty="0"/>
              <a:t>You will receive an email with the results.</a:t>
            </a:r>
          </a:p>
        </p:txBody>
      </p:sp>
      <p:pic>
        <p:nvPicPr>
          <p:cNvPr id="4" name="Graphic 3" descr="Badge 1 with solid fill">
            <a:extLst>
              <a:ext uri="{FF2B5EF4-FFF2-40B4-BE49-F238E27FC236}">
                <a16:creationId xmlns:a16="http://schemas.microsoft.com/office/drawing/2014/main" id="{66D4DC75-D9C9-7897-62EE-71233E989BC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167966" y="2937932"/>
            <a:ext cx="402167" cy="402167"/>
          </a:xfrm>
          <a:prstGeom prst="rect">
            <a:avLst/>
          </a:prstGeom>
        </p:spPr>
      </p:pic>
      <p:pic>
        <p:nvPicPr>
          <p:cNvPr id="6" name="Graphic 5" descr="Badge with solid fill">
            <a:extLst>
              <a:ext uri="{FF2B5EF4-FFF2-40B4-BE49-F238E27FC236}">
                <a16:creationId xmlns:a16="http://schemas.microsoft.com/office/drawing/2014/main" id="{5D933711-3E67-936F-4A6F-2178E0193DE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72600" y="3725333"/>
            <a:ext cx="446549" cy="44654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4" name="Picture 3">
            <a:extLst>
              <a:ext uri="{FF2B5EF4-FFF2-40B4-BE49-F238E27FC236}">
                <a16:creationId xmlns:a16="http://schemas.microsoft.com/office/drawing/2014/main" id="{8D06B28C-12CA-8802-C45A-71A160257AAC}"/>
              </a:ext>
            </a:extLst>
          </p:cNvPr>
          <p:cNvPicPr>
            <a:picLocks noChangeAspect="1"/>
          </p:cNvPicPr>
          <p:nvPr/>
        </p:nvPicPr>
        <p:blipFill>
          <a:blip r:embed="rId3"/>
          <a:stretch>
            <a:fillRect/>
          </a:stretch>
        </p:blipFill>
        <p:spPr>
          <a:xfrm>
            <a:off x="444714" y="962121"/>
            <a:ext cx="7337916" cy="4913746"/>
          </a:xfrm>
          <a:prstGeom prst="rect">
            <a:avLst/>
          </a:prstGeom>
        </p:spPr>
      </p:pic>
      <p:pic>
        <p:nvPicPr>
          <p:cNvPr id="5" name="Picture 4">
            <a:extLst>
              <a:ext uri="{FF2B5EF4-FFF2-40B4-BE49-F238E27FC236}">
                <a16:creationId xmlns:a16="http://schemas.microsoft.com/office/drawing/2014/main" id="{7F23CB3C-4E65-A42D-0942-6AFAF1B24210}"/>
              </a:ext>
            </a:extLst>
          </p:cNvPr>
          <p:cNvPicPr>
            <a:picLocks noChangeAspect="1"/>
          </p:cNvPicPr>
          <p:nvPr/>
        </p:nvPicPr>
        <p:blipFill>
          <a:blip r:embed="rId3"/>
          <a:stretch>
            <a:fillRect/>
          </a:stretch>
        </p:blipFill>
        <p:spPr>
          <a:xfrm>
            <a:off x="430272" y="972127"/>
            <a:ext cx="7337916" cy="4913746"/>
          </a:xfrm>
          <a:prstGeom prst="rect">
            <a:avLst/>
          </a:prstGeom>
        </p:spPr>
      </p:pic>
      <p:sp>
        <p:nvSpPr>
          <p:cNvPr id="318" name="Google Shape;318;p34"/>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Company Management | Register a Company</a:t>
            </a:r>
            <a:endParaRPr/>
          </a:p>
        </p:txBody>
      </p:sp>
      <p:sp>
        <p:nvSpPr>
          <p:cNvPr id="2" name="Speech Bubble: Rectangle 1">
            <a:extLst>
              <a:ext uri="{FF2B5EF4-FFF2-40B4-BE49-F238E27FC236}">
                <a16:creationId xmlns:a16="http://schemas.microsoft.com/office/drawing/2014/main" id="{5C43ACF9-60C8-ABCF-5649-E0AFEC52F56D}"/>
              </a:ext>
            </a:extLst>
          </p:cNvPr>
          <p:cNvSpPr/>
          <p:nvPr/>
        </p:nvSpPr>
        <p:spPr>
          <a:xfrm>
            <a:off x="8331201" y="1066799"/>
            <a:ext cx="3683400" cy="2868047"/>
          </a:xfrm>
          <a:prstGeom prst="wedgeRectCallout">
            <a:avLst>
              <a:gd name="adj1" fmla="val -68082"/>
              <a:gd name="adj2" fmla="val -11810"/>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1067"/>
              </a:spcBef>
              <a:spcAft>
                <a:spcPts val="0"/>
              </a:spcAft>
              <a:buNone/>
            </a:pPr>
            <a:r>
              <a:rPr lang="en-US" sz="2400" dirty="0"/>
              <a:t>To request to register a new company in the portal, click your User Name in the global navigation bar, then click </a:t>
            </a:r>
            <a:r>
              <a:rPr lang="en-US" sz="2400" b="1" i="1" dirty="0"/>
              <a:t>Register a Company.</a:t>
            </a:r>
          </a:p>
        </p:txBody>
      </p:sp>
      <p:sp>
        <p:nvSpPr>
          <p:cNvPr id="3" name="Rectangle 2">
            <a:extLst>
              <a:ext uri="{FF2B5EF4-FFF2-40B4-BE49-F238E27FC236}">
                <a16:creationId xmlns:a16="http://schemas.microsoft.com/office/drawing/2014/main" id="{218FCA27-01F6-58D7-E859-12EFD31D8677}"/>
              </a:ext>
            </a:extLst>
          </p:cNvPr>
          <p:cNvSpPr/>
          <p:nvPr/>
        </p:nvSpPr>
        <p:spPr>
          <a:xfrm>
            <a:off x="6722533" y="2015066"/>
            <a:ext cx="939800" cy="194734"/>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5" name="Picture 4">
            <a:extLst>
              <a:ext uri="{FF2B5EF4-FFF2-40B4-BE49-F238E27FC236}">
                <a16:creationId xmlns:a16="http://schemas.microsoft.com/office/drawing/2014/main" id="{59A0E6FD-3D43-B61E-F50F-701FF8AA415A}"/>
              </a:ext>
            </a:extLst>
          </p:cNvPr>
          <p:cNvPicPr>
            <a:picLocks noChangeAspect="1"/>
          </p:cNvPicPr>
          <p:nvPr/>
        </p:nvPicPr>
        <p:blipFill>
          <a:blip r:embed="rId3"/>
          <a:stretch>
            <a:fillRect/>
          </a:stretch>
        </p:blipFill>
        <p:spPr>
          <a:xfrm>
            <a:off x="5352920" y="1358746"/>
            <a:ext cx="6520581" cy="4378624"/>
          </a:xfrm>
          <a:prstGeom prst="rect">
            <a:avLst/>
          </a:prstGeom>
        </p:spPr>
      </p:pic>
      <p:sp>
        <p:nvSpPr>
          <p:cNvPr id="326" name="Google Shape;326;p35"/>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Company Management | Register a Company</a:t>
            </a:r>
            <a:endParaRPr/>
          </a:p>
        </p:txBody>
      </p:sp>
      <p:sp>
        <p:nvSpPr>
          <p:cNvPr id="2" name="Speech Bubble: Rectangle 1">
            <a:extLst>
              <a:ext uri="{FF2B5EF4-FFF2-40B4-BE49-F238E27FC236}">
                <a16:creationId xmlns:a16="http://schemas.microsoft.com/office/drawing/2014/main" id="{C4C1B307-C647-AC3C-9882-3B2801AF153C}"/>
              </a:ext>
            </a:extLst>
          </p:cNvPr>
          <p:cNvSpPr/>
          <p:nvPr/>
        </p:nvSpPr>
        <p:spPr>
          <a:xfrm>
            <a:off x="318499" y="1486951"/>
            <a:ext cx="4514301" cy="4088349"/>
          </a:xfrm>
          <a:prstGeom prst="wedgeRectCallout">
            <a:avLst>
              <a:gd name="adj1" fmla="val 84853"/>
              <a:gd name="adj2" fmla="val -37353"/>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09585" indent="-406390">
              <a:spcBef>
                <a:spcPts val="1067"/>
              </a:spcBef>
              <a:spcAft>
                <a:spcPts val="0"/>
              </a:spcAft>
              <a:buSzPct val="100000"/>
              <a:buAutoNum type="arabicPeriod"/>
            </a:pPr>
            <a:r>
              <a:rPr lang="en-US" sz="2400" dirty="0"/>
              <a:t>Fill in company details</a:t>
            </a:r>
          </a:p>
          <a:p>
            <a:pPr marL="609585" indent="-406390">
              <a:spcBef>
                <a:spcPts val="0"/>
              </a:spcBef>
              <a:spcAft>
                <a:spcPts val="0"/>
              </a:spcAft>
              <a:buSzPct val="100000"/>
              <a:buAutoNum type="arabicPeriod"/>
            </a:pPr>
            <a:r>
              <a:rPr lang="en-US" sz="2400" dirty="0"/>
              <a:t>Click </a:t>
            </a:r>
            <a:r>
              <a:rPr lang="en-US" sz="2400" b="1" i="1" dirty="0"/>
              <a:t>Submit for Approval</a:t>
            </a:r>
            <a:r>
              <a:rPr lang="en-US" sz="2400" dirty="0"/>
              <a:t>. </a:t>
            </a:r>
          </a:p>
          <a:p>
            <a:pPr marL="609585" indent="-406390">
              <a:spcBef>
                <a:spcPts val="0"/>
              </a:spcBef>
              <a:spcAft>
                <a:spcPts val="0"/>
              </a:spcAft>
              <a:buSzPct val="100000"/>
              <a:buAutoNum type="arabicPeriod"/>
            </a:pPr>
            <a:r>
              <a:rPr lang="en-US" sz="2400" dirty="0"/>
              <a:t>An email is sent to the system administrator to review and approve/deny your company registration request. </a:t>
            </a:r>
          </a:p>
          <a:p>
            <a:pPr marL="609585" indent="-406390">
              <a:spcBef>
                <a:spcPts val="0"/>
              </a:spcBef>
              <a:spcAft>
                <a:spcPts val="0"/>
              </a:spcAft>
              <a:buSzPct val="100000"/>
              <a:buAutoNum type="arabicPeriod"/>
            </a:pPr>
            <a:r>
              <a:rPr lang="en-US" sz="2400" dirty="0"/>
              <a:t>You will receive a separate email with the results.</a:t>
            </a:r>
          </a:p>
        </p:txBody>
      </p:sp>
      <p:pic>
        <p:nvPicPr>
          <p:cNvPr id="3" name="Graphic 2" descr="Badge 1 with solid fill">
            <a:extLst>
              <a:ext uri="{FF2B5EF4-FFF2-40B4-BE49-F238E27FC236}">
                <a16:creationId xmlns:a16="http://schemas.microsoft.com/office/drawing/2014/main" id="{98C8F15E-174E-13BB-C0DB-DCCCA2D67FF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23167" y="2420045"/>
            <a:ext cx="390888" cy="390888"/>
          </a:xfrm>
          <a:prstGeom prst="rect">
            <a:avLst/>
          </a:prstGeom>
        </p:spPr>
      </p:pic>
      <p:pic>
        <p:nvPicPr>
          <p:cNvPr id="4" name="Graphic 3" descr="Badge with solid fill">
            <a:extLst>
              <a:ext uri="{FF2B5EF4-FFF2-40B4-BE49-F238E27FC236}">
                <a16:creationId xmlns:a16="http://schemas.microsoft.com/office/drawing/2014/main" id="{1CDDC058-4697-2371-5E9B-49A4D4D99A3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92334" y="4873194"/>
            <a:ext cx="418472" cy="41847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9" name="Picture 8">
            <a:extLst>
              <a:ext uri="{FF2B5EF4-FFF2-40B4-BE49-F238E27FC236}">
                <a16:creationId xmlns:a16="http://schemas.microsoft.com/office/drawing/2014/main" id="{C31A7CB0-FB01-BBD1-A2A8-A9B5100AFE6E}"/>
              </a:ext>
            </a:extLst>
          </p:cNvPr>
          <p:cNvPicPr>
            <a:picLocks noChangeAspect="1"/>
          </p:cNvPicPr>
          <p:nvPr/>
        </p:nvPicPr>
        <p:blipFill>
          <a:blip r:embed="rId3"/>
          <a:stretch>
            <a:fillRect/>
          </a:stretch>
        </p:blipFill>
        <p:spPr>
          <a:xfrm>
            <a:off x="5023100" y="3260807"/>
            <a:ext cx="6316133" cy="3029346"/>
          </a:xfrm>
          <a:prstGeom prst="rect">
            <a:avLst/>
          </a:prstGeom>
        </p:spPr>
      </p:pic>
      <p:pic>
        <p:nvPicPr>
          <p:cNvPr id="6" name="Picture 5">
            <a:extLst>
              <a:ext uri="{FF2B5EF4-FFF2-40B4-BE49-F238E27FC236}">
                <a16:creationId xmlns:a16="http://schemas.microsoft.com/office/drawing/2014/main" id="{202688CB-A664-A8B2-B2B9-19504835CA42}"/>
              </a:ext>
            </a:extLst>
          </p:cNvPr>
          <p:cNvPicPr>
            <a:picLocks noChangeAspect="1"/>
          </p:cNvPicPr>
          <p:nvPr/>
        </p:nvPicPr>
        <p:blipFill>
          <a:blip r:embed="rId4"/>
          <a:stretch>
            <a:fillRect/>
          </a:stretch>
        </p:blipFill>
        <p:spPr>
          <a:xfrm>
            <a:off x="8083525" y="932065"/>
            <a:ext cx="3886201" cy="1871870"/>
          </a:xfrm>
          <a:prstGeom prst="rect">
            <a:avLst/>
          </a:prstGeom>
        </p:spPr>
      </p:pic>
      <p:pic>
        <p:nvPicPr>
          <p:cNvPr id="3" name="Picture 2">
            <a:extLst>
              <a:ext uri="{FF2B5EF4-FFF2-40B4-BE49-F238E27FC236}">
                <a16:creationId xmlns:a16="http://schemas.microsoft.com/office/drawing/2014/main" id="{69A5B4F2-398F-E5E9-1803-AE4CB7F62CE1}"/>
              </a:ext>
            </a:extLst>
          </p:cNvPr>
          <p:cNvPicPr>
            <a:picLocks noChangeAspect="1"/>
          </p:cNvPicPr>
          <p:nvPr/>
        </p:nvPicPr>
        <p:blipFill>
          <a:blip r:embed="rId5"/>
          <a:stretch>
            <a:fillRect/>
          </a:stretch>
        </p:blipFill>
        <p:spPr>
          <a:xfrm>
            <a:off x="4392374" y="1168780"/>
            <a:ext cx="3280252" cy="1318640"/>
          </a:xfrm>
          <a:prstGeom prst="rect">
            <a:avLst/>
          </a:prstGeom>
        </p:spPr>
      </p:pic>
      <p:sp>
        <p:nvSpPr>
          <p:cNvPr id="341" name="Google Shape;341;p36"/>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Company Management | Administering a Company</a:t>
            </a:r>
            <a:endParaRPr/>
          </a:p>
        </p:txBody>
      </p:sp>
      <p:sp>
        <p:nvSpPr>
          <p:cNvPr id="343" name="Google Shape;343;p36"/>
          <p:cNvSpPr txBox="1">
            <a:spLocks noGrp="1"/>
          </p:cNvSpPr>
          <p:nvPr>
            <p:ph type="body" idx="4294967295"/>
          </p:nvPr>
        </p:nvSpPr>
        <p:spPr>
          <a:xfrm>
            <a:off x="274900" y="1046267"/>
            <a:ext cx="4011200" cy="5237600"/>
          </a:xfrm>
          <a:prstGeom prst="rect">
            <a:avLst/>
          </a:prstGeom>
          <a:solidFill>
            <a:schemeClr val="accent3"/>
          </a:solidFill>
        </p:spPr>
        <p:txBody>
          <a:bodyPr spcFirstLastPara="1" vert="horz" wrap="square" lIns="91433" tIns="45700" rIns="91433" bIns="45700" rtlCol="0" anchor="t" anchorCtr="0">
            <a:normAutofit fontScale="85000" lnSpcReduction="10000"/>
          </a:bodyPr>
          <a:lstStyle/>
          <a:p>
            <a:pPr marL="0" indent="0">
              <a:spcBef>
                <a:spcPts val="1067"/>
              </a:spcBef>
              <a:spcAft>
                <a:spcPts val="0"/>
              </a:spcAft>
              <a:buNone/>
            </a:pPr>
            <a:r>
              <a:rPr lang="en" sz="2400" dirty="0"/>
              <a:t>Once you register a company, you become the administrator of that company and can manage your company through the Administration menu. </a:t>
            </a:r>
            <a:endParaRPr sz="2400" dirty="0"/>
          </a:p>
          <a:p>
            <a:pPr marL="0" indent="0">
              <a:spcBef>
                <a:spcPts val="1067"/>
              </a:spcBef>
              <a:spcAft>
                <a:spcPts val="0"/>
              </a:spcAft>
              <a:buNone/>
            </a:pPr>
            <a:r>
              <a:rPr lang="en" sz="2400" dirty="0"/>
              <a:t>Here you can: </a:t>
            </a:r>
            <a:endParaRPr sz="2400" dirty="0"/>
          </a:p>
          <a:p>
            <a:pPr marL="609585" indent="-445758">
              <a:spcBef>
                <a:spcPts val="1067"/>
              </a:spcBef>
              <a:spcAft>
                <a:spcPts val="0"/>
              </a:spcAft>
              <a:buClr>
                <a:schemeClr val="bg1"/>
              </a:buClr>
              <a:buSzPct val="100000"/>
              <a:buChar char="●"/>
            </a:pPr>
            <a:r>
              <a:rPr lang="en" sz="2400" dirty="0"/>
              <a:t>Edit company details </a:t>
            </a:r>
            <a:endParaRPr sz="2400" dirty="0"/>
          </a:p>
          <a:p>
            <a:pPr marL="609585" indent="-445758">
              <a:spcBef>
                <a:spcPts val="0"/>
              </a:spcBef>
              <a:spcAft>
                <a:spcPts val="0"/>
              </a:spcAft>
              <a:buClr>
                <a:schemeClr val="bg1"/>
              </a:buClr>
              <a:buSzPct val="100000"/>
              <a:buChar char="●"/>
            </a:pPr>
            <a:r>
              <a:rPr lang="en" sz="2400" dirty="0"/>
              <a:t>Invite new members to your company</a:t>
            </a:r>
            <a:endParaRPr sz="2400" dirty="0"/>
          </a:p>
          <a:p>
            <a:pPr marL="609585" indent="-445758">
              <a:spcBef>
                <a:spcPts val="0"/>
              </a:spcBef>
              <a:spcAft>
                <a:spcPts val="0"/>
              </a:spcAft>
              <a:buClr>
                <a:schemeClr val="bg1"/>
              </a:buClr>
              <a:buSzPct val="100000"/>
              <a:buChar char="●"/>
            </a:pPr>
            <a:r>
              <a:rPr lang="en" sz="2400" dirty="0"/>
              <a:t>Manage membership and member access to company projects</a:t>
            </a:r>
            <a:endParaRPr sz="2400" dirty="0"/>
          </a:p>
          <a:p>
            <a:pPr marL="0" indent="0">
              <a:spcBef>
                <a:spcPts val="1067"/>
              </a:spcBef>
              <a:spcAft>
                <a:spcPts val="0"/>
              </a:spcAft>
              <a:buNone/>
            </a:pPr>
            <a:r>
              <a:rPr lang="en" sz="2400" i="1" dirty="0"/>
              <a:t>Note:</a:t>
            </a:r>
            <a:r>
              <a:rPr lang="en" sz="2400" dirty="0"/>
              <a:t> You can also be promoted to be a company administrator by the acting company admin after you join a company as a member.</a:t>
            </a:r>
            <a:endParaRPr sz="2400" dirty="0"/>
          </a:p>
        </p:txBody>
      </p:sp>
      <p:cxnSp>
        <p:nvCxnSpPr>
          <p:cNvPr id="345" name="Google Shape;345;p36"/>
          <p:cNvCxnSpPr/>
          <p:nvPr/>
        </p:nvCxnSpPr>
        <p:spPr>
          <a:xfrm rot="10800000" flipH="1">
            <a:off x="6646367" y="1514600"/>
            <a:ext cx="1534800" cy="706800"/>
          </a:xfrm>
          <a:prstGeom prst="straightConnector1">
            <a:avLst/>
          </a:prstGeom>
          <a:noFill/>
          <a:ln w="19050" cap="flat" cmpd="sng">
            <a:solidFill>
              <a:schemeClr val="accent3"/>
            </a:solidFill>
            <a:prstDash val="solid"/>
            <a:round/>
            <a:headEnd type="none" w="med" len="med"/>
            <a:tailEnd type="triangle" w="med" len="med"/>
          </a:ln>
        </p:spPr>
      </p:cxnSp>
      <p:cxnSp>
        <p:nvCxnSpPr>
          <p:cNvPr id="347" name="Google Shape;347;p36"/>
          <p:cNvCxnSpPr>
            <a:cxnSpLocks/>
          </p:cNvCxnSpPr>
          <p:nvPr/>
        </p:nvCxnSpPr>
        <p:spPr>
          <a:xfrm flipH="1">
            <a:off x="5375099" y="1992967"/>
            <a:ext cx="657401" cy="1672100"/>
          </a:xfrm>
          <a:prstGeom prst="straightConnector1">
            <a:avLst/>
          </a:prstGeom>
          <a:noFill/>
          <a:ln w="19050" cap="flat" cmpd="sng">
            <a:solidFill>
              <a:schemeClr val="accent3"/>
            </a:solidFill>
            <a:prstDash val="solid"/>
            <a:round/>
            <a:headEnd type="none" w="med" len="med"/>
            <a:tailEnd type="triangle" w="med" len="med"/>
          </a:ln>
        </p:spPr>
      </p:cxnSp>
      <p:sp>
        <p:nvSpPr>
          <p:cNvPr id="4" name="Rectangle 3">
            <a:extLst>
              <a:ext uri="{FF2B5EF4-FFF2-40B4-BE49-F238E27FC236}">
                <a16:creationId xmlns:a16="http://schemas.microsoft.com/office/drawing/2014/main" id="{1E407A74-8CD3-222B-F434-98A6009D3DA9}"/>
              </a:ext>
            </a:extLst>
          </p:cNvPr>
          <p:cNvSpPr/>
          <p:nvPr/>
        </p:nvSpPr>
        <p:spPr>
          <a:xfrm>
            <a:off x="5858316" y="1159033"/>
            <a:ext cx="1494983" cy="1253967"/>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body" idx="1"/>
          </p:nvPr>
        </p:nvSpPr>
        <p:spPr>
          <a:xfrm>
            <a:off x="415600" y="1536633"/>
            <a:ext cx="11360800" cy="4555200"/>
          </a:xfrm>
          <a:prstGeom prst="rect">
            <a:avLst/>
          </a:prstGeom>
        </p:spPr>
        <p:txBody>
          <a:bodyPr spcFirstLastPara="1" vert="horz" wrap="square" lIns="91433" tIns="45700" rIns="91433" bIns="45700" rtlCol="0" anchor="t" anchorCtr="0">
            <a:normAutofit/>
          </a:bodyPr>
          <a:lstStyle/>
          <a:p>
            <a:pPr marL="0" indent="0">
              <a:buNone/>
            </a:pPr>
            <a:r>
              <a:rPr lang="en" dirty="0"/>
              <a:t>3.   </a:t>
            </a:r>
            <a:r>
              <a:rPr lang="en" u="sng" dirty="0">
                <a:solidFill>
                  <a:schemeClr val="accent5">
                    <a:lumMod val="60000"/>
                    <a:lumOff val="40000"/>
                  </a:schemeClr>
                </a:solidFill>
                <a:hlinkClick r:id="rId3" action="ppaction://hlinksldjump">
                  <a:extLst>
                    <a:ext uri="{A12FA001-AC4F-418D-AE19-62706E023703}">
                      <ahyp:hlinkClr xmlns:ahyp="http://schemas.microsoft.com/office/drawing/2018/hyperlinkcolor" val="tx"/>
                    </a:ext>
                  </a:extLst>
                </a:hlinkClick>
              </a:rPr>
              <a:t>User Registration / Sign in</a:t>
            </a:r>
            <a:endParaRPr dirty="0">
              <a:solidFill>
                <a:schemeClr val="accent5">
                  <a:lumMod val="60000"/>
                  <a:lumOff val="40000"/>
                </a:schemeClr>
              </a:solidFill>
            </a:endParaRPr>
          </a:p>
          <a:p>
            <a:pPr marL="0" indent="0">
              <a:buNone/>
            </a:pPr>
            <a:r>
              <a:rPr lang="en" dirty="0"/>
              <a:t>8.   </a:t>
            </a:r>
            <a:r>
              <a:rPr lang="en" u="sng" dirty="0">
                <a:solidFill>
                  <a:schemeClr val="bg1">
                    <a:lumMod val="75000"/>
                  </a:schemeClr>
                </a:solidFill>
                <a:hlinkClick r:id="rId4" action="ppaction://hlinksldjump">
                  <a:extLst>
                    <a:ext uri="{A12FA001-AC4F-418D-AE19-62706E023703}">
                      <ahyp:hlinkClr xmlns:ahyp="http://schemas.microsoft.com/office/drawing/2018/hyperlinkcolor" val="tx"/>
                    </a:ext>
                  </a:extLst>
                </a:hlinkClick>
              </a:rPr>
              <a:t>Home Screen</a:t>
            </a:r>
            <a:endParaRPr dirty="0">
              <a:solidFill>
                <a:schemeClr val="bg1">
                  <a:lumMod val="75000"/>
                </a:schemeClr>
              </a:solidFill>
            </a:endParaRPr>
          </a:p>
          <a:p>
            <a:pPr marL="0" indent="0">
              <a:buNone/>
            </a:pPr>
            <a:r>
              <a:rPr lang="en" dirty="0"/>
              <a:t>11. </a:t>
            </a:r>
            <a:r>
              <a:rPr lang="en" u="sng" dirty="0">
                <a:solidFill>
                  <a:schemeClr val="accent4"/>
                </a:solidFill>
                <a:hlinkClick r:id="rId5" action="ppaction://hlinksldjump">
                  <a:extLst>
                    <a:ext uri="{A12FA001-AC4F-418D-AE19-62706E023703}">
                      <ahyp:hlinkClr xmlns:ahyp="http://schemas.microsoft.com/office/drawing/2018/hyperlinkcolor" val="tx"/>
                    </a:ext>
                  </a:extLst>
                </a:hlinkClick>
              </a:rPr>
              <a:t>Account Details</a:t>
            </a:r>
            <a:endParaRPr dirty="0">
              <a:solidFill>
                <a:schemeClr val="accent4"/>
              </a:solidFill>
            </a:endParaRPr>
          </a:p>
          <a:p>
            <a:pPr marL="0" indent="0">
              <a:buNone/>
            </a:pPr>
            <a:r>
              <a:rPr lang="en" dirty="0"/>
              <a:t>14. </a:t>
            </a:r>
            <a:r>
              <a:rPr lang="en" u="sng" dirty="0">
                <a:solidFill>
                  <a:schemeClr val="accent3"/>
                </a:solidFill>
                <a:hlinkClick r:id="rId6" action="ppaction://hlinksldjump">
                  <a:extLst>
                    <a:ext uri="{A12FA001-AC4F-418D-AE19-62706E023703}">
                      <ahyp:hlinkClr xmlns:ahyp="http://schemas.microsoft.com/office/drawing/2018/hyperlinkcolor" val="tx"/>
                    </a:ext>
                  </a:extLst>
                </a:hlinkClick>
              </a:rPr>
              <a:t>Company Management</a:t>
            </a:r>
            <a:endParaRPr dirty="0">
              <a:solidFill>
                <a:schemeClr val="accent3"/>
              </a:solidFill>
            </a:endParaRPr>
          </a:p>
          <a:p>
            <a:pPr marL="0" indent="0">
              <a:buNone/>
            </a:pPr>
            <a:r>
              <a:rPr lang="en" dirty="0"/>
              <a:t>22. </a:t>
            </a:r>
            <a:r>
              <a:rPr lang="en" u="sng" dirty="0">
                <a:solidFill>
                  <a:schemeClr val="hlink"/>
                </a:solidFill>
                <a:hlinkClick r:id="rId7" action="ppaction://hlinksldjump"/>
              </a:rPr>
              <a:t>Application Submission</a:t>
            </a:r>
            <a:endParaRPr dirty="0"/>
          </a:p>
          <a:p>
            <a:pPr marL="0" indent="0">
              <a:buNone/>
            </a:pPr>
            <a:r>
              <a:rPr lang="en" dirty="0"/>
              <a:t>45. </a:t>
            </a:r>
            <a:r>
              <a:rPr lang="en" u="sng" dirty="0">
                <a:solidFill>
                  <a:srgbClr val="E37872"/>
                </a:solidFill>
                <a:hlinkClick r:id="rId8" action="ppaction://hlinksldjump">
                  <a:extLst>
                    <a:ext uri="{A12FA001-AC4F-418D-AE19-62706E023703}">
                      <ahyp:hlinkClr xmlns:ahyp="http://schemas.microsoft.com/office/drawing/2018/hyperlinkcolor" val="tx"/>
                    </a:ext>
                  </a:extLst>
                </a:hlinkClick>
              </a:rPr>
              <a:t>My Projects</a:t>
            </a:r>
            <a:endParaRPr dirty="0">
              <a:solidFill>
                <a:srgbClr val="E37872"/>
              </a:solidFill>
            </a:endParaRPr>
          </a:p>
        </p:txBody>
      </p:sp>
      <p:sp>
        <p:nvSpPr>
          <p:cNvPr id="102" name="Google Shape;102;p17"/>
          <p:cNvSpPr txBox="1">
            <a:spLocks noGrp="1"/>
          </p:cNvSpPr>
          <p:nvPr>
            <p:ph type="title"/>
          </p:nvPr>
        </p:nvSpPr>
        <p:spPr>
          <a:xfrm>
            <a:off x="415600" y="593367"/>
            <a:ext cx="11360800" cy="763600"/>
          </a:xfrm>
          <a:prstGeom prst="rect">
            <a:avLst/>
          </a:prstGeom>
        </p:spPr>
        <p:txBody>
          <a:bodyPr spcFirstLastPara="1" vert="horz" wrap="square" lIns="91433" tIns="45700" rIns="91433" bIns="45700" rtlCol="0" anchor="ctr" anchorCtr="0">
            <a:normAutofit/>
          </a:bodyPr>
          <a:lstStyle/>
          <a:p>
            <a:r>
              <a:rPr lang="en"/>
              <a:t>Table of Contents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8" name="Picture 7">
            <a:extLst>
              <a:ext uri="{FF2B5EF4-FFF2-40B4-BE49-F238E27FC236}">
                <a16:creationId xmlns:a16="http://schemas.microsoft.com/office/drawing/2014/main" id="{30008C65-7029-32A4-3E5D-8CDB346F4B73}"/>
              </a:ext>
            </a:extLst>
          </p:cNvPr>
          <p:cNvPicPr>
            <a:picLocks noChangeAspect="1"/>
          </p:cNvPicPr>
          <p:nvPr/>
        </p:nvPicPr>
        <p:blipFill>
          <a:blip r:embed="rId3"/>
          <a:stretch>
            <a:fillRect/>
          </a:stretch>
        </p:blipFill>
        <p:spPr>
          <a:xfrm>
            <a:off x="3234266" y="1308058"/>
            <a:ext cx="8743979" cy="4203742"/>
          </a:xfrm>
          <a:prstGeom prst="rect">
            <a:avLst/>
          </a:prstGeom>
        </p:spPr>
      </p:pic>
      <p:sp>
        <p:nvSpPr>
          <p:cNvPr id="353" name="Google Shape;353;p37"/>
          <p:cNvSpPr txBox="1">
            <a:spLocks noGrp="1"/>
          </p:cNvSpPr>
          <p:nvPr>
            <p:ph type="body" idx="4294967295"/>
          </p:nvPr>
        </p:nvSpPr>
        <p:spPr>
          <a:xfrm>
            <a:off x="160600" y="928523"/>
            <a:ext cx="2841600" cy="5741830"/>
          </a:xfrm>
          <a:prstGeom prst="rect">
            <a:avLst/>
          </a:prstGeom>
          <a:solidFill>
            <a:schemeClr val="accent3"/>
          </a:solidFill>
        </p:spPr>
        <p:txBody>
          <a:bodyPr spcFirstLastPara="1" vert="horz" wrap="square" lIns="91433" tIns="45700" rIns="91433" bIns="45700" rtlCol="0" anchor="t" anchorCtr="0">
            <a:normAutofit fontScale="25000" lnSpcReduction="20000"/>
          </a:bodyPr>
          <a:lstStyle/>
          <a:p>
            <a:pPr marL="0" indent="0">
              <a:spcBef>
                <a:spcPts val="1067"/>
              </a:spcBef>
              <a:spcAft>
                <a:spcPts val="0"/>
              </a:spcAft>
              <a:buNone/>
            </a:pPr>
            <a:r>
              <a:rPr lang="en" sz="8000" dirty="0"/>
              <a:t>To manage company membership and access levels, visit the </a:t>
            </a:r>
            <a:r>
              <a:rPr lang="en" sz="8000" b="1" dirty="0"/>
              <a:t>My Company </a:t>
            </a:r>
            <a:r>
              <a:rPr lang="en" sz="8000" dirty="0"/>
              <a:t>page. Here you can: </a:t>
            </a:r>
          </a:p>
          <a:p>
            <a:pPr marL="0" indent="0">
              <a:spcBef>
                <a:spcPts val="1067"/>
              </a:spcBef>
              <a:spcAft>
                <a:spcPts val="0"/>
              </a:spcAft>
              <a:buNone/>
            </a:pPr>
            <a:r>
              <a:rPr lang="en" sz="8000" dirty="0"/>
              <a:t>1. Search, sort, filter, and view company member details</a:t>
            </a:r>
          </a:p>
          <a:p>
            <a:pPr marL="0" indent="0">
              <a:spcBef>
                <a:spcPts val="1067"/>
              </a:spcBef>
              <a:spcAft>
                <a:spcPts val="0"/>
              </a:spcAft>
              <a:buNone/>
            </a:pPr>
            <a:r>
              <a:rPr lang="en" sz="8000" dirty="0"/>
              <a:t>2. Toggle each member’s access between personal and all company projects</a:t>
            </a:r>
          </a:p>
          <a:p>
            <a:pPr marL="0" indent="0">
              <a:spcBef>
                <a:spcPts val="1067"/>
              </a:spcBef>
              <a:spcAft>
                <a:spcPts val="0"/>
              </a:spcAft>
              <a:buNone/>
            </a:pPr>
            <a:r>
              <a:rPr lang="en" sz="8000" dirty="0"/>
              <a:t>3. Approve / reject new company join requests </a:t>
            </a:r>
          </a:p>
          <a:p>
            <a:pPr marL="0" indent="0">
              <a:spcBef>
                <a:spcPts val="1067"/>
              </a:spcBef>
              <a:spcAft>
                <a:spcPts val="0"/>
              </a:spcAft>
              <a:buNone/>
            </a:pPr>
            <a:r>
              <a:rPr lang="en" sz="8000" dirty="0"/>
              <a:t>4. Disable members</a:t>
            </a:r>
          </a:p>
          <a:p>
            <a:pPr marL="0" indent="0">
              <a:spcBef>
                <a:spcPts val="1067"/>
              </a:spcBef>
              <a:spcAft>
                <a:spcPts val="0"/>
              </a:spcAft>
              <a:buNone/>
            </a:pPr>
            <a:r>
              <a:rPr lang="en" sz="8000" dirty="0"/>
              <a:t>5. Promote other members to have Company Admin responsibilities</a:t>
            </a:r>
            <a:endParaRPr sz="8000" dirty="0"/>
          </a:p>
          <a:p>
            <a:pPr marL="0" indent="0">
              <a:spcBef>
                <a:spcPts val="1067"/>
              </a:spcBef>
              <a:spcAft>
                <a:spcPts val="0"/>
              </a:spcAft>
              <a:buNone/>
            </a:pPr>
            <a:endParaRPr sz="2400" dirty="0"/>
          </a:p>
        </p:txBody>
      </p:sp>
      <p:sp>
        <p:nvSpPr>
          <p:cNvPr id="354" name="Google Shape;354;p37"/>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dirty="0"/>
              <a:t>Company Management | Administering a Company</a:t>
            </a:r>
            <a:endParaRPr dirty="0"/>
          </a:p>
        </p:txBody>
      </p:sp>
      <p:pic>
        <p:nvPicPr>
          <p:cNvPr id="2" name="Graphic 1" descr="Badge 1 with solid fill">
            <a:extLst>
              <a:ext uri="{FF2B5EF4-FFF2-40B4-BE49-F238E27FC236}">
                <a16:creationId xmlns:a16="http://schemas.microsoft.com/office/drawing/2014/main" id="{D8C79A73-0A27-5D8C-0188-E070617867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43887" y="1813105"/>
            <a:ext cx="337428" cy="337428"/>
          </a:xfrm>
          <a:prstGeom prst="rect">
            <a:avLst/>
          </a:prstGeom>
        </p:spPr>
      </p:pic>
      <p:pic>
        <p:nvPicPr>
          <p:cNvPr id="3" name="Graphic 2" descr="Badge with solid fill">
            <a:extLst>
              <a:ext uri="{FF2B5EF4-FFF2-40B4-BE49-F238E27FC236}">
                <a16:creationId xmlns:a16="http://schemas.microsoft.com/office/drawing/2014/main" id="{EB1B5A17-0C2C-CDC9-6E48-763AA0C30CA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19319" y="2744834"/>
            <a:ext cx="345499" cy="345499"/>
          </a:xfrm>
          <a:prstGeom prst="rect">
            <a:avLst/>
          </a:prstGeom>
        </p:spPr>
      </p:pic>
      <p:pic>
        <p:nvPicPr>
          <p:cNvPr id="5" name="Graphic 4" descr="Badge 3 with solid fill">
            <a:extLst>
              <a:ext uri="{FF2B5EF4-FFF2-40B4-BE49-F238E27FC236}">
                <a16:creationId xmlns:a16="http://schemas.microsoft.com/office/drawing/2014/main" id="{A5D1710D-FE47-6561-FD9A-234836372DE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166399" y="2917583"/>
            <a:ext cx="302233" cy="302233"/>
          </a:xfrm>
          <a:prstGeom prst="rect">
            <a:avLst/>
          </a:prstGeom>
        </p:spPr>
      </p:pic>
      <p:pic>
        <p:nvPicPr>
          <p:cNvPr id="7" name="Graphic 6" descr="Badge 4 with solid fill">
            <a:extLst>
              <a:ext uri="{FF2B5EF4-FFF2-40B4-BE49-F238E27FC236}">
                <a16:creationId xmlns:a16="http://schemas.microsoft.com/office/drawing/2014/main" id="{5D20D711-3C1B-FE4E-B9D4-E2221CA4549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604738" y="2922724"/>
            <a:ext cx="302233" cy="302233"/>
          </a:xfrm>
          <a:prstGeom prst="rect">
            <a:avLst/>
          </a:prstGeom>
        </p:spPr>
      </p:pic>
      <p:pic>
        <p:nvPicPr>
          <p:cNvPr id="9" name="Graphic 8" descr="Badge 5 with solid fill">
            <a:extLst>
              <a:ext uri="{FF2B5EF4-FFF2-40B4-BE49-F238E27FC236}">
                <a16:creationId xmlns:a16="http://schemas.microsoft.com/office/drawing/2014/main" id="{FF455489-E656-ACF5-5157-962D0F00430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986800" y="2780202"/>
            <a:ext cx="310131" cy="31013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2" name="Picture 1">
            <a:extLst>
              <a:ext uri="{FF2B5EF4-FFF2-40B4-BE49-F238E27FC236}">
                <a16:creationId xmlns:a16="http://schemas.microsoft.com/office/drawing/2014/main" id="{36716460-5045-37B2-FDE8-2BD9E2FBF57F}"/>
              </a:ext>
            </a:extLst>
          </p:cNvPr>
          <p:cNvPicPr>
            <a:picLocks noChangeAspect="1"/>
          </p:cNvPicPr>
          <p:nvPr/>
        </p:nvPicPr>
        <p:blipFill>
          <a:blip r:embed="rId3"/>
          <a:stretch>
            <a:fillRect/>
          </a:stretch>
        </p:blipFill>
        <p:spPr>
          <a:xfrm>
            <a:off x="5269968" y="734621"/>
            <a:ext cx="6359185" cy="3057232"/>
          </a:xfrm>
          <a:prstGeom prst="rect">
            <a:avLst/>
          </a:prstGeom>
        </p:spPr>
      </p:pic>
      <p:pic>
        <p:nvPicPr>
          <p:cNvPr id="5" name="Picture 4">
            <a:extLst>
              <a:ext uri="{FF2B5EF4-FFF2-40B4-BE49-F238E27FC236}">
                <a16:creationId xmlns:a16="http://schemas.microsoft.com/office/drawing/2014/main" id="{89BCDB60-D015-C16F-57EC-802CBA4CE1DC}"/>
              </a:ext>
            </a:extLst>
          </p:cNvPr>
          <p:cNvPicPr>
            <a:picLocks noChangeAspect="1"/>
          </p:cNvPicPr>
          <p:nvPr/>
        </p:nvPicPr>
        <p:blipFill>
          <a:blip r:embed="rId4"/>
          <a:stretch>
            <a:fillRect/>
          </a:stretch>
        </p:blipFill>
        <p:spPr>
          <a:xfrm>
            <a:off x="3860369" y="3143761"/>
            <a:ext cx="4252994" cy="3307346"/>
          </a:xfrm>
          <a:prstGeom prst="rect">
            <a:avLst/>
          </a:prstGeom>
        </p:spPr>
      </p:pic>
      <p:sp>
        <p:nvSpPr>
          <p:cNvPr id="386" name="Google Shape;386;p38"/>
          <p:cNvSpPr txBox="1">
            <a:spLocks noGrp="1"/>
          </p:cNvSpPr>
          <p:nvPr>
            <p:ph type="body" idx="4294967295"/>
          </p:nvPr>
        </p:nvSpPr>
        <p:spPr>
          <a:xfrm>
            <a:off x="274900" y="1046267"/>
            <a:ext cx="3152000" cy="2908900"/>
          </a:xfrm>
          <a:prstGeom prst="rect">
            <a:avLst/>
          </a:prstGeom>
          <a:solidFill>
            <a:schemeClr val="accent3"/>
          </a:solidFill>
          <a:ln>
            <a:solidFill>
              <a:schemeClr val="bg1"/>
            </a:solidFill>
          </a:ln>
        </p:spPr>
        <p:txBody>
          <a:bodyPr spcFirstLastPara="1" vert="horz" wrap="square" lIns="91433" tIns="45700" rIns="91433" bIns="45700" rtlCol="0" anchor="t" anchorCtr="0">
            <a:normAutofit/>
          </a:bodyPr>
          <a:lstStyle/>
          <a:p>
            <a:pPr marL="0" indent="0">
              <a:spcBef>
                <a:spcPts val="1067"/>
              </a:spcBef>
              <a:spcAft>
                <a:spcPts val="0"/>
              </a:spcAft>
              <a:buNone/>
            </a:pPr>
            <a:r>
              <a:rPr lang="en" sz="2400" dirty="0"/>
              <a:t>Company administrators can edit their company’s details by clicking Edit Company from the My Company page. </a:t>
            </a:r>
            <a:endParaRPr sz="2400" dirty="0"/>
          </a:p>
        </p:txBody>
      </p:sp>
      <p:sp>
        <p:nvSpPr>
          <p:cNvPr id="387" name="Google Shape;387;p38"/>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Company Management | Editing Company Properties</a:t>
            </a:r>
            <a:endParaRPr/>
          </a:p>
        </p:txBody>
      </p:sp>
      <p:cxnSp>
        <p:nvCxnSpPr>
          <p:cNvPr id="390" name="Google Shape;390;p38"/>
          <p:cNvCxnSpPr>
            <a:cxnSpLocks/>
          </p:cNvCxnSpPr>
          <p:nvPr/>
        </p:nvCxnSpPr>
        <p:spPr>
          <a:xfrm flipH="1">
            <a:off x="7896386" y="1150132"/>
            <a:ext cx="3440624" cy="2120010"/>
          </a:xfrm>
          <a:prstGeom prst="straightConnector1">
            <a:avLst/>
          </a:prstGeom>
          <a:noFill/>
          <a:ln w="19050" cap="flat" cmpd="sng">
            <a:solidFill>
              <a:schemeClr val="accent3"/>
            </a:solidFill>
            <a:prstDash val="solid"/>
            <a:round/>
            <a:headEnd type="none" w="med" len="med"/>
            <a:tailEnd type="triangl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9"/>
          <p:cNvSpPr txBox="1">
            <a:spLocks noGrp="1"/>
          </p:cNvSpPr>
          <p:nvPr>
            <p:ph type="ctrTitle"/>
          </p:nvPr>
        </p:nvSpPr>
        <p:spPr>
          <a:prstGeom prst="rect">
            <a:avLst/>
          </a:prstGeom>
        </p:spPr>
        <p:txBody>
          <a:bodyPr spcFirstLastPara="1" vert="horz" wrap="square" lIns="91433" tIns="45700" rIns="91433" bIns="45700" rtlCol="0" anchor="ctr" anchorCtr="0">
            <a:normAutofit/>
          </a:bodyPr>
          <a:lstStyle/>
          <a:p>
            <a:br>
              <a:rPr lang="en" dirty="0">
                <a:solidFill>
                  <a:schemeClr val="accent2">
                    <a:lumMod val="60000"/>
                    <a:lumOff val="40000"/>
                  </a:schemeClr>
                </a:solidFill>
              </a:rPr>
            </a:br>
            <a:br>
              <a:rPr lang="en" dirty="0">
                <a:solidFill>
                  <a:schemeClr val="accent2">
                    <a:lumMod val="60000"/>
                    <a:lumOff val="40000"/>
                  </a:schemeClr>
                </a:solidFill>
              </a:rPr>
            </a:br>
            <a:br>
              <a:rPr lang="en" dirty="0">
                <a:solidFill>
                  <a:schemeClr val="accent2">
                    <a:lumMod val="60000"/>
                    <a:lumOff val="40000"/>
                  </a:schemeClr>
                </a:solidFill>
              </a:rPr>
            </a:br>
            <a:r>
              <a:rPr lang="en" dirty="0">
                <a:solidFill>
                  <a:schemeClr val="accent2">
                    <a:lumMod val="60000"/>
                    <a:lumOff val="40000"/>
                  </a:schemeClr>
                </a:solidFill>
              </a:rPr>
              <a:t>Application Submission</a:t>
            </a:r>
            <a:endParaRPr dirty="0">
              <a:solidFill>
                <a:schemeClr val="accent2">
                  <a:lumMod val="60000"/>
                  <a:lumOff val="40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 name="Picture 3">
            <a:extLst>
              <a:ext uri="{FF2B5EF4-FFF2-40B4-BE49-F238E27FC236}">
                <a16:creationId xmlns:a16="http://schemas.microsoft.com/office/drawing/2014/main" id="{2707730B-C423-7290-84F8-1E08BCAD7FC6}"/>
              </a:ext>
            </a:extLst>
          </p:cNvPr>
          <p:cNvPicPr>
            <a:picLocks noChangeAspect="1"/>
          </p:cNvPicPr>
          <p:nvPr/>
        </p:nvPicPr>
        <p:blipFill>
          <a:blip r:embed="rId3"/>
          <a:stretch>
            <a:fillRect/>
          </a:stretch>
        </p:blipFill>
        <p:spPr>
          <a:xfrm>
            <a:off x="1740330" y="2610914"/>
            <a:ext cx="8711339" cy="3874759"/>
          </a:xfrm>
          <a:prstGeom prst="rect">
            <a:avLst/>
          </a:prstGeom>
        </p:spPr>
      </p:pic>
      <p:sp>
        <p:nvSpPr>
          <p:cNvPr id="402" name="Google Shape;402;p40"/>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dirty="0"/>
              <a:t>Application Submission </a:t>
            </a:r>
            <a:endParaRPr dirty="0"/>
          </a:p>
        </p:txBody>
      </p:sp>
      <p:sp>
        <p:nvSpPr>
          <p:cNvPr id="2" name="Speech Bubble: Rectangle 1">
            <a:extLst>
              <a:ext uri="{FF2B5EF4-FFF2-40B4-BE49-F238E27FC236}">
                <a16:creationId xmlns:a16="http://schemas.microsoft.com/office/drawing/2014/main" id="{239391BA-E0B2-B3E6-0B93-FD7A76D23BDC}"/>
              </a:ext>
            </a:extLst>
          </p:cNvPr>
          <p:cNvSpPr/>
          <p:nvPr/>
        </p:nvSpPr>
        <p:spPr>
          <a:xfrm>
            <a:off x="1282701" y="1129840"/>
            <a:ext cx="9024774" cy="1179867"/>
          </a:xfrm>
          <a:prstGeom prst="wedgeRectCallout">
            <a:avLst>
              <a:gd name="adj1" fmla="val 21432"/>
              <a:gd name="adj2" fmla="val 131224"/>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1067"/>
              </a:spcBef>
              <a:spcAft>
                <a:spcPts val="0"/>
              </a:spcAft>
              <a:buNone/>
            </a:pPr>
            <a:r>
              <a:rPr lang="en-US" sz="2400" b="1" dirty="0"/>
              <a:t>Start New Generation Interconnection </a:t>
            </a:r>
            <a:r>
              <a:rPr lang="en-US" sz="2400" dirty="0"/>
              <a:t>button from the Home screen allows a user to proceed to the Program Selection screen to select the application request type to be entered.</a:t>
            </a:r>
            <a:endParaRPr lang="en-US" sz="1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2" name="Picture 1">
            <a:extLst>
              <a:ext uri="{FF2B5EF4-FFF2-40B4-BE49-F238E27FC236}">
                <a16:creationId xmlns:a16="http://schemas.microsoft.com/office/drawing/2014/main" id="{B231C1D3-B1F7-A538-25C3-E7AA32261085}"/>
              </a:ext>
            </a:extLst>
          </p:cNvPr>
          <p:cNvPicPr>
            <a:picLocks noChangeAspect="1"/>
          </p:cNvPicPr>
          <p:nvPr/>
        </p:nvPicPr>
        <p:blipFill>
          <a:blip r:embed="rId3"/>
          <a:stretch>
            <a:fillRect/>
          </a:stretch>
        </p:blipFill>
        <p:spPr>
          <a:xfrm>
            <a:off x="1071322" y="3275149"/>
            <a:ext cx="9123555" cy="2944531"/>
          </a:xfrm>
          <a:prstGeom prst="rect">
            <a:avLst/>
          </a:prstGeom>
        </p:spPr>
      </p:pic>
      <p:sp>
        <p:nvSpPr>
          <p:cNvPr id="410" name="Google Shape;410;p41"/>
          <p:cNvSpPr txBox="1">
            <a:spLocks noGrp="1"/>
          </p:cNvSpPr>
          <p:nvPr>
            <p:ph type="title"/>
          </p:nvPr>
        </p:nvSpPr>
        <p:spPr>
          <a:xfrm>
            <a:off x="274900" y="187633"/>
            <a:ext cx="11265200" cy="445200"/>
          </a:xfrm>
          <a:prstGeom prst="rect">
            <a:avLst/>
          </a:prstGeom>
        </p:spPr>
        <p:txBody>
          <a:bodyPr spcFirstLastPara="1" vert="horz" wrap="square" lIns="91433" tIns="45700" rIns="91433" bIns="45700" rtlCol="0" anchor="ctr" anchorCtr="0">
            <a:normAutofit fontScale="90000"/>
          </a:bodyPr>
          <a:lstStyle/>
          <a:p>
            <a:r>
              <a:rPr lang="en" dirty="0"/>
              <a:t>Application Submission</a:t>
            </a:r>
            <a:endParaRPr dirty="0"/>
          </a:p>
        </p:txBody>
      </p:sp>
      <p:sp>
        <p:nvSpPr>
          <p:cNvPr id="411" name="Google Shape;411;p41"/>
          <p:cNvSpPr txBox="1">
            <a:spLocks noGrp="1"/>
          </p:cNvSpPr>
          <p:nvPr>
            <p:ph type="body" idx="4294967295"/>
          </p:nvPr>
        </p:nvSpPr>
        <p:spPr>
          <a:xfrm>
            <a:off x="757500" y="996735"/>
            <a:ext cx="9751200" cy="1791964"/>
          </a:xfrm>
          <a:prstGeom prst="rect">
            <a:avLst/>
          </a:prstGeom>
          <a:solidFill>
            <a:schemeClr val="accent2"/>
          </a:solidFill>
          <a:ln>
            <a:solidFill>
              <a:schemeClr val="bg1"/>
            </a:solidFill>
          </a:ln>
        </p:spPr>
        <p:txBody>
          <a:bodyPr spcFirstLastPara="1" vert="horz" wrap="square" lIns="91433" tIns="45700" rIns="91433" bIns="45700" rtlCol="0" anchor="t" anchorCtr="0">
            <a:normAutofit fontScale="92500" lnSpcReduction="20000"/>
          </a:bodyPr>
          <a:lstStyle/>
          <a:p>
            <a:pPr marL="0" indent="0">
              <a:spcBef>
                <a:spcPts val="1067"/>
              </a:spcBef>
              <a:spcAft>
                <a:spcPts val="0"/>
              </a:spcAft>
              <a:buNone/>
            </a:pPr>
            <a:r>
              <a:rPr lang="en" sz="2400" dirty="0"/>
              <a:t>Start Generation Interconnection Intake is the first activity within the application submission process. Two categories define the Interconnection Request:</a:t>
            </a:r>
            <a:endParaRPr sz="2400" dirty="0"/>
          </a:p>
          <a:p>
            <a:pPr marL="609585" indent="-457189">
              <a:spcBef>
                <a:spcPts val="1067"/>
              </a:spcBef>
              <a:spcAft>
                <a:spcPts val="0"/>
              </a:spcAft>
              <a:buClr>
                <a:schemeClr val="bg1"/>
              </a:buClr>
              <a:buSzPts val="1800"/>
              <a:buAutoNum type="arabicPeriod"/>
            </a:pPr>
            <a:r>
              <a:rPr lang="en" sz="2400" dirty="0"/>
              <a:t>Program type of the interconnection request</a:t>
            </a:r>
            <a:endParaRPr sz="2400" dirty="0"/>
          </a:p>
          <a:p>
            <a:pPr marL="609585" indent="-457189">
              <a:spcBef>
                <a:spcPts val="0"/>
              </a:spcBef>
              <a:spcAft>
                <a:spcPts val="0"/>
              </a:spcAft>
              <a:buClr>
                <a:schemeClr val="bg1"/>
              </a:buClr>
              <a:buSzPts val="1800"/>
              <a:buAutoNum type="arabicPeriod"/>
            </a:pPr>
            <a:r>
              <a:rPr lang="en" sz="2400" dirty="0"/>
              <a:t>The Service Type for the request</a:t>
            </a:r>
            <a:endParaRPr sz="2400" dirty="0"/>
          </a:p>
        </p:txBody>
      </p:sp>
      <p:sp>
        <p:nvSpPr>
          <p:cNvPr id="413" name="Google Shape;413;p41"/>
          <p:cNvSpPr txBox="1"/>
          <p:nvPr/>
        </p:nvSpPr>
        <p:spPr>
          <a:xfrm>
            <a:off x="3697500" y="4836167"/>
            <a:ext cx="3556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2</a:t>
            </a:r>
            <a:endParaRPr sz="1600">
              <a:solidFill>
                <a:schemeClr val="lt1"/>
              </a:solidFill>
              <a:latin typeface="Lato"/>
              <a:ea typeface="Lato"/>
              <a:cs typeface="Lato"/>
              <a:sym typeface="Lato"/>
            </a:endParaRPr>
          </a:p>
        </p:txBody>
      </p:sp>
      <p:sp>
        <p:nvSpPr>
          <p:cNvPr id="415" name="Google Shape;415;p41"/>
          <p:cNvSpPr txBox="1"/>
          <p:nvPr/>
        </p:nvSpPr>
        <p:spPr>
          <a:xfrm>
            <a:off x="1696321" y="4255012"/>
            <a:ext cx="355600" cy="492402"/>
          </a:xfrm>
          <a:prstGeom prst="rect">
            <a:avLst/>
          </a:prstGeom>
          <a:solidFill>
            <a:schemeClr val="accent2"/>
          </a:solid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1</a:t>
            </a:r>
            <a:endParaRPr sz="2400" dirty="0"/>
          </a:p>
        </p:txBody>
      </p:sp>
      <p:sp>
        <p:nvSpPr>
          <p:cNvPr id="416" name="Google Shape;416;p41"/>
          <p:cNvSpPr txBox="1"/>
          <p:nvPr/>
        </p:nvSpPr>
        <p:spPr>
          <a:xfrm>
            <a:off x="1696321" y="5165796"/>
            <a:ext cx="355600" cy="492402"/>
          </a:xfrm>
          <a:prstGeom prst="rect">
            <a:avLst/>
          </a:prstGeom>
          <a:solidFill>
            <a:schemeClr val="accent2"/>
          </a:solid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2</a:t>
            </a: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5" name="Picture 4">
            <a:extLst>
              <a:ext uri="{FF2B5EF4-FFF2-40B4-BE49-F238E27FC236}">
                <a16:creationId xmlns:a16="http://schemas.microsoft.com/office/drawing/2014/main" id="{B17D8D0E-B33C-45C3-69A9-3456723A08E9}"/>
              </a:ext>
            </a:extLst>
          </p:cNvPr>
          <p:cNvPicPr>
            <a:picLocks noChangeAspect="1"/>
          </p:cNvPicPr>
          <p:nvPr/>
        </p:nvPicPr>
        <p:blipFill>
          <a:blip r:embed="rId3"/>
          <a:stretch>
            <a:fillRect/>
          </a:stretch>
        </p:blipFill>
        <p:spPr>
          <a:xfrm>
            <a:off x="1357393" y="2997862"/>
            <a:ext cx="9138786" cy="3309947"/>
          </a:xfrm>
          <a:prstGeom prst="rect">
            <a:avLst/>
          </a:prstGeom>
        </p:spPr>
      </p:pic>
      <p:sp>
        <p:nvSpPr>
          <p:cNvPr id="421" name="Google Shape;421;p42"/>
          <p:cNvSpPr txBox="1">
            <a:spLocks noGrp="1"/>
          </p:cNvSpPr>
          <p:nvPr>
            <p:ph type="title"/>
          </p:nvPr>
        </p:nvSpPr>
        <p:spPr>
          <a:xfrm>
            <a:off x="274899" y="187647"/>
            <a:ext cx="4271701" cy="445200"/>
          </a:xfrm>
          <a:prstGeom prst="rect">
            <a:avLst/>
          </a:prstGeom>
        </p:spPr>
        <p:txBody>
          <a:bodyPr spcFirstLastPara="1" vert="horz" wrap="square" lIns="91433" tIns="45700" rIns="91433" bIns="45700" rtlCol="0" anchor="ctr" anchorCtr="0">
            <a:normAutofit fontScale="90000"/>
          </a:bodyPr>
          <a:lstStyle/>
          <a:p>
            <a:r>
              <a:rPr lang="en" dirty="0"/>
              <a:t>Facility Information</a:t>
            </a:r>
            <a:endParaRPr dirty="0"/>
          </a:p>
        </p:txBody>
      </p:sp>
      <p:sp>
        <p:nvSpPr>
          <p:cNvPr id="2" name="Speech Bubble: Rectangle 1">
            <a:extLst>
              <a:ext uri="{FF2B5EF4-FFF2-40B4-BE49-F238E27FC236}">
                <a16:creationId xmlns:a16="http://schemas.microsoft.com/office/drawing/2014/main" id="{237EDA98-8012-E2A1-1AFB-259F05FBC5D5}"/>
              </a:ext>
            </a:extLst>
          </p:cNvPr>
          <p:cNvSpPr/>
          <p:nvPr/>
        </p:nvSpPr>
        <p:spPr>
          <a:xfrm>
            <a:off x="4724400" y="187647"/>
            <a:ext cx="7320347" cy="2234020"/>
          </a:xfrm>
          <a:prstGeom prst="wedgeRectCallout">
            <a:avLst>
              <a:gd name="adj1" fmla="val -38387"/>
              <a:gd name="adj2" fmla="val 79190"/>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067"/>
              </a:spcBef>
              <a:spcAft>
                <a:spcPts val="0"/>
              </a:spcAft>
              <a:buClr>
                <a:srgbClr val="2A363B">
                  <a:lumMod val="65000"/>
                  <a:lumOff val="35000"/>
                </a:srgbClr>
              </a:buClr>
              <a:buSzTx/>
              <a:buFont typeface="Arial" panose="020B0604020202020204" pitchFamily="34" charset="0"/>
              <a:buNone/>
              <a:tabLst/>
              <a:defRPr/>
            </a:pPr>
            <a:r>
              <a:rPr kumimoji="0" lang="en-US" sz="17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Facility Information activity captures pertinent information of the facility:</a:t>
            </a:r>
          </a:p>
          <a:p>
            <a:pPr marL="609585" marR="0" lvl="0" indent="-434329" algn="l" defTabSz="914400" rtl="0" eaLnBrk="1" fontAlgn="auto" latinLnBrk="0" hangingPunct="1">
              <a:lnSpc>
                <a:spcPct val="100000"/>
              </a:lnSpc>
              <a:spcBef>
                <a:spcPts val="1067"/>
              </a:spcBef>
              <a:spcAft>
                <a:spcPts val="0"/>
              </a:spcAft>
              <a:buClr>
                <a:prstClr val="white"/>
              </a:buClr>
              <a:buSzPct val="100000"/>
              <a:buFont typeface="Arial" panose="020B0604020202020204" pitchFamily="34" charset="0"/>
              <a:buChar char="•"/>
              <a:tabLst/>
              <a:defRPr/>
            </a:pPr>
            <a:r>
              <a:rPr kumimoji="0" lang="en-US" sz="17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Facility Name and Location</a:t>
            </a:r>
          </a:p>
          <a:p>
            <a:pPr marL="1242041" marR="0" lvl="1" indent="-457200" algn="l" defTabSz="914400" rtl="0" eaLnBrk="1" fontAlgn="auto" latinLnBrk="0" hangingPunct="1">
              <a:lnSpc>
                <a:spcPct val="100000"/>
              </a:lnSpc>
              <a:spcBef>
                <a:spcPts val="0"/>
              </a:spcBef>
              <a:spcAft>
                <a:spcPts val="0"/>
              </a:spcAft>
              <a:buClr>
                <a:prstClr val="white"/>
              </a:buClr>
              <a:buSzPct val="100000"/>
              <a:buFont typeface="Arial" panose="020B0604020202020204" pitchFamily="34" charset="0"/>
              <a:buChar char="•"/>
              <a:tabLst/>
              <a:defRPr/>
            </a:pPr>
            <a:r>
              <a:rPr kumimoji="0" lang="en-US" sz="17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Latitude/Longitude</a:t>
            </a:r>
          </a:p>
          <a:p>
            <a:pPr marL="609585" marR="0" lvl="0" indent="-434329" algn="l" defTabSz="914400" rtl="0" eaLnBrk="1" fontAlgn="auto" latinLnBrk="0" hangingPunct="1">
              <a:lnSpc>
                <a:spcPct val="100000"/>
              </a:lnSpc>
              <a:spcBef>
                <a:spcPts val="0"/>
              </a:spcBef>
              <a:spcAft>
                <a:spcPts val="0"/>
              </a:spcAft>
              <a:buClr>
                <a:prstClr val="white"/>
              </a:buClr>
              <a:buSzPct val="100000"/>
              <a:buFont typeface="Arial" panose="020B0604020202020204" pitchFamily="34" charset="0"/>
              <a:buChar char="•"/>
              <a:tabLst/>
              <a:defRPr/>
            </a:pPr>
            <a:r>
              <a:rPr kumimoji="0" lang="en-US" sz="17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Installed Generating Facility Capacity</a:t>
            </a:r>
          </a:p>
          <a:p>
            <a:pPr marL="609585" marR="0" lvl="0" indent="-434329" algn="l" defTabSz="914400" rtl="0" eaLnBrk="1" fontAlgn="auto" latinLnBrk="0" hangingPunct="1">
              <a:lnSpc>
                <a:spcPct val="100000"/>
              </a:lnSpc>
              <a:spcBef>
                <a:spcPts val="0"/>
              </a:spcBef>
              <a:spcAft>
                <a:spcPts val="0"/>
              </a:spcAft>
              <a:buClr>
                <a:prstClr val="white"/>
              </a:buClr>
              <a:buSzPct val="100000"/>
              <a:buFont typeface="Arial" panose="020B0604020202020204" pitchFamily="34" charset="0"/>
              <a:buChar char="•"/>
              <a:tabLst/>
              <a:defRPr/>
            </a:pPr>
            <a:r>
              <a:rPr kumimoji="0" lang="en-US" sz="17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Net Output as measured at POI</a:t>
            </a:r>
          </a:p>
          <a:p>
            <a:pPr marL="609585" marR="0" lvl="0" indent="-434329" algn="l" defTabSz="914400" rtl="0" eaLnBrk="1" fontAlgn="auto" latinLnBrk="0" hangingPunct="1">
              <a:lnSpc>
                <a:spcPct val="100000"/>
              </a:lnSpc>
              <a:spcBef>
                <a:spcPts val="0"/>
              </a:spcBef>
              <a:spcAft>
                <a:spcPts val="0"/>
              </a:spcAft>
              <a:buClr>
                <a:prstClr val="white"/>
              </a:buClr>
              <a:buSzPct val="100000"/>
              <a:buFont typeface="Arial" panose="020B0604020202020204" pitchFamily="34" charset="0"/>
              <a:buChar char="•"/>
              <a:tabLst/>
              <a:defRPr/>
            </a:pPr>
            <a:r>
              <a:rPr kumimoji="0" lang="en-US" sz="17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New or Existing Service</a:t>
            </a:r>
          </a:p>
          <a:p>
            <a:pPr marL="609585" marR="0" lvl="0" indent="-434329" algn="l" defTabSz="914400" rtl="0" eaLnBrk="1" fontAlgn="auto" latinLnBrk="0" hangingPunct="1">
              <a:lnSpc>
                <a:spcPct val="100000"/>
              </a:lnSpc>
              <a:spcBef>
                <a:spcPts val="0"/>
              </a:spcBef>
              <a:spcAft>
                <a:spcPts val="0"/>
              </a:spcAft>
              <a:buClr>
                <a:prstClr val="white"/>
              </a:buClr>
              <a:buSzPct val="100000"/>
              <a:buFont typeface="Arial" panose="020B0604020202020204" pitchFamily="34" charset="0"/>
              <a:buChar char="•"/>
              <a:tabLst/>
              <a:defRPr/>
            </a:pPr>
            <a:r>
              <a:rPr kumimoji="0" lang="en-US" sz="17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Station Service</a:t>
            </a:r>
          </a:p>
          <a:p>
            <a:pPr marL="609585" marR="0" lvl="0" indent="-434329" algn="l" defTabSz="914400" rtl="0" eaLnBrk="1" fontAlgn="auto" latinLnBrk="0" hangingPunct="1">
              <a:lnSpc>
                <a:spcPct val="100000"/>
              </a:lnSpc>
              <a:spcBef>
                <a:spcPts val="0"/>
              </a:spcBef>
              <a:spcAft>
                <a:spcPts val="0"/>
              </a:spcAft>
              <a:buClr>
                <a:prstClr val="white"/>
              </a:buClr>
              <a:buSzPct val="100000"/>
              <a:buFont typeface="Arial" panose="020B0604020202020204" pitchFamily="34" charset="0"/>
              <a:buChar char="•"/>
              <a:tabLst/>
              <a:defRPr/>
            </a:pPr>
            <a:r>
              <a:rPr kumimoji="0" lang="en-US" sz="17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Connectivity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5" name="Picture 4">
            <a:extLst>
              <a:ext uri="{FF2B5EF4-FFF2-40B4-BE49-F238E27FC236}">
                <a16:creationId xmlns:a16="http://schemas.microsoft.com/office/drawing/2014/main" id="{97CA4D93-A6ED-ED3D-DB31-6E02E1759966}"/>
              </a:ext>
            </a:extLst>
          </p:cNvPr>
          <p:cNvPicPr>
            <a:picLocks noChangeAspect="1"/>
          </p:cNvPicPr>
          <p:nvPr/>
        </p:nvPicPr>
        <p:blipFill>
          <a:blip r:embed="rId3"/>
          <a:stretch>
            <a:fillRect/>
          </a:stretch>
        </p:blipFill>
        <p:spPr>
          <a:xfrm>
            <a:off x="5796366" y="1842501"/>
            <a:ext cx="6115374" cy="4070719"/>
          </a:xfrm>
          <a:prstGeom prst="rect">
            <a:avLst/>
          </a:prstGeom>
        </p:spPr>
      </p:pic>
      <p:sp>
        <p:nvSpPr>
          <p:cNvPr id="429" name="Google Shape;429;p43"/>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dirty="0"/>
              <a:t>Point of Interconnection</a:t>
            </a:r>
            <a:endParaRPr b="1" dirty="0">
              <a:latin typeface="Lato"/>
              <a:ea typeface="Lato"/>
              <a:cs typeface="Lato"/>
              <a:sym typeface="Lato"/>
            </a:endParaRPr>
          </a:p>
        </p:txBody>
      </p:sp>
      <p:sp>
        <p:nvSpPr>
          <p:cNvPr id="2" name="Speech Bubble: Rectangle 1">
            <a:extLst>
              <a:ext uri="{FF2B5EF4-FFF2-40B4-BE49-F238E27FC236}">
                <a16:creationId xmlns:a16="http://schemas.microsoft.com/office/drawing/2014/main" id="{15A576EE-07EB-4DA8-713F-79E7125215C0}"/>
              </a:ext>
            </a:extLst>
          </p:cNvPr>
          <p:cNvSpPr/>
          <p:nvPr/>
        </p:nvSpPr>
        <p:spPr>
          <a:xfrm>
            <a:off x="203198" y="1333500"/>
            <a:ext cx="4838702" cy="4864100"/>
          </a:xfrm>
          <a:prstGeom prst="wedgeRectCallout">
            <a:avLst>
              <a:gd name="adj1" fmla="val 66977"/>
              <a:gd name="adj2" fmla="val -21013"/>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1067"/>
              </a:spcBef>
              <a:spcAft>
                <a:spcPts val="0"/>
              </a:spcAft>
              <a:buNone/>
            </a:pPr>
            <a:r>
              <a:rPr lang="en-US" sz="2400" dirty="0"/>
              <a:t>Point of Interconnection </a:t>
            </a:r>
            <a:r>
              <a:rPr lang="en-US" sz="2400" dirty="0">
                <a:highlight>
                  <a:srgbClr val="FFFF00"/>
                </a:highlight>
              </a:rPr>
              <a:t>need more</a:t>
            </a:r>
            <a:r>
              <a:rPr lang="en-US" sz="2400" dirty="0"/>
              <a:t>:</a:t>
            </a:r>
          </a:p>
          <a:p>
            <a:pPr marL="609585" indent="-457189">
              <a:spcBef>
                <a:spcPts val="1067"/>
              </a:spcBef>
              <a:spcAft>
                <a:spcPts val="0"/>
              </a:spcAft>
              <a:buSzPts val="1800"/>
              <a:buChar char="●"/>
            </a:pPr>
            <a:r>
              <a:rPr lang="en-US" sz="2400" dirty="0"/>
              <a:t>Planned on Unplanned Site</a:t>
            </a:r>
          </a:p>
          <a:p>
            <a:pPr marL="609585" indent="-457189">
              <a:spcBef>
                <a:spcPts val="1067"/>
              </a:spcBef>
              <a:spcAft>
                <a:spcPts val="0"/>
              </a:spcAft>
              <a:buSzPts val="1800"/>
              <a:buChar char="●"/>
            </a:pPr>
            <a:r>
              <a:rPr lang="en-US" sz="2400" dirty="0"/>
              <a:t>POI details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84E909F1-090A-D541-45CE-75BEBAFE96B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9F1E89A-B4FB-D3C7-FF4A-0C7EC48CC023}"/>
              </a:ext>
            </a:extLst>
          </p:cNvPr>
          <p:cNvPicPr>
            <a:picLocks noChangeAspect="1"/>
          </p:cNvPicPr>
          <p:nvPr/>
        </p:nvPicPr>
        <p:blipFill>
          <a:blip r:embed="rId3"/>
          <a:stretch>
            <a:fillRect/>
          </a:stretch>
        </p:blipFill>
        <p:spPr>
          <a:xfrm>
            <a:off x="5775911" y="1881317"/>
            <a:ext cx="5678628" cy="3768465"/>
          </a:xfrm>
          <a:prstGeom prst="rect">
            <a:avLst/>
          </a:prstGeom>
        </p:spPr>
      </p:pic>
      <p:sp>
        <p:nvSpPr>
          <p:cNvPr id="429" name="Google Shape;429;p43">
            <a:extLst>
              <a:ext uri="{FF2B5EF4-FFF2-40B4-BE49-F238E27FC236}">
                <a16:creationId xmlns:a16="http://schemas.microsoft.com/office/drawing/2014/main" id="{6A524D07-D788-15C3-1977-82AC0DED97A7}"/>
              </a:ext>
            </a:extLst>
          </p:cNvPr>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US"/>
              <a:t>Contact Information</a:t>
            </a:r>
            <a:endParaRPr lang="en-US" b="1" dirty="0">
              <a:latin typeface="Lato"/>
              <a:ea typeface="Lato"/>
              <a:cs typeface="Lato"/>
              <a:sym typeface="Lato"/>
            </a:endParaRPr>
          </a:p>
        </p:txBody>
      </p:sp>
      <p:sp>
        <p:nvSpPr>
          <p:cNvPr id="2" name="Speech Bubble: Rectangle 1">
            <a:extLst>
              <a:ext uri="{FF2B5EF4-FFF2-40B4-BE49-F238E27FC236}">
                <a16:creationId xmlns:a16="http://schemas.microsoft.com/office/drawing/2014/main" id="{773224AC-37FD-F820-51B4-5B2FCF1B934D}"/>
              </a:ext>
            </a:extLst>
          </p:cNvPr>
          <p:cNvSpPr/>
          <p:nvPr/>
        </p:nvSpPr>
        <p:spPr>
          <a:xfrm>
            <a:off x="203198" y="1333500"/>
            <a:ext cx="4838702" cy="4864100"/>
          </a:xfrm>
          <a:prstGeom prst="wedgeRectCallout">
            <a:avLst>
              <a:gd name="adj1" fmla="val 67618"/>
              <a:gd name="adj2" fmla="val -16393"/>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1067"/>
              </a:spcBef>
              <a:spcAft>
                <a:spcPts val="0"/>
              </a:spcAft>
              <a:buNone/>
            </a:pPr>
            <a:r>
              <a:rPr lang="en-US" sz="2400"/>
              <a:t>Contact Information captures important contact information for Applicant and Agent:</a:t>
            </a:r>
          </a:p>
          <a:p>
            <a:pPr marL="609585" indent="-457189">
              <a:spcBef>
                <a:spcPts val="1067"/>
              </a:spcBef>
              <a:spcAft>
                <a:spcPts val="0"/>
              </a:spcAft>
              <a:buSzPts val="1800"/>
              <a:buChar char="●"/>
            </a:pPr>
            <a:r>
              <a:rPr lang="en-US" sz="2400"/>
              <a:t>Contact information of applicant</a:t>
            </a:r>
          </a:p>
          <a:p>
            <a:pPr marL="609585" indent="-457189">
              <a:spcBef>
                <a:spcPts val="0"/>
              </a:spcBef>
              <a:spcAft>
                <a:spcPts val="0"/>
              </a:spcAft>
              <a:buSzPts val="1800"/>
              <a:buChar char="●"/>
            </a:pPr>
            <a:r>
              <a:rPr lang="en-US" sz="2400"/>
              <a:t>Digital Signature to designate a different document signer other than applicant</a:t>
            </a:r>
          </a:p>
          <a:p>
            <a:pPr marL="609585" indent="-457189">
              <a:spcBef>
                <a:spcPts val="0"/>
              </a:spcBef>
              <a:spcAft>
                <a:spcPts val="0"/>
              </a:spcAft>
              <a:buSzPts val="1800"/>
              <a:buChar char="●"/>
            </a:pPr>
            <a:r>
              <a:rPr lang="en-US" sz="2400"/>
              <a:t>Agent information if applicant has an agent</a:t>
            </a:r>
          </a:p>
          <a:p>
            <a:pPr marL="609585" indent="-457189">
              <a:spcBef>
                <a:spcPts val="0"/>
              </a:spcBef>
              <a:spcAft>
                <a:spcPts val="0"/>
              </a:spcAft>
              <a:buSzPts val="1800"/>
              <a:buChar char="●"/>
            </a:pPr>
            <a:r>
              <a:rPr lang="en-US" sz="2400"/>
              <a:t>Applicant Company information</a:t>
            </a:r>
            <a:endParaRPr lang="en-US" sz="2400" dirty="0"/>
          </a:p>
        </p:txBody>
      </p:sp>
    </p:spTree>
    <p:extLst>
      <p:ext uri="{BB962C8B-B14F-4D97-AF65-F5344CB8AC3E}">
        <p14:creationId xmlns:p14="http://schemas.microsoft.com/office/powerpoint/2010/main" val="1535250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 name="Picture 3">
            <a:extLst>
              <a:ext uri="{FF2B5EF4-FFF2-40B4-BE49-F238E27FC236}">
                <a16:creationId xmlns:a16="http://schemas.microsoft.com/office/drawing/2014/main" id="{1BC4777A-8EB1-967B-8D8F-623A084B5ED7}"/>
              </a:ext>
            </a:extLst>
          </p:cNvPr>
          <p:cNvPicPr>
            <a:picLocks noChangeAspect="1"/>
          </p:cNvPicPr>
          <p:nvPr/>
        </p:nvPicPr>
        <p:blipFill>
          <a:blip r:embed="rId3"/>
          <a:stretch>
            <a:fillRect/>
          </a:stretch>
        </p:blipFill>
        <p:spPr>
          <a:xfrm>
            <a:off x="6096000" y="1325858"/>
            <a:ext cx="5277710" cy="3487633"/>
          </a:xfrm>
          <a:prstGeom prst="rect">
            <a:avLst/>
          </a:prstGeom>
        </p:spPr>
      </p:pic>
      <p:sp>
        <p:nvSpPr>
          <p:cNvPr id="2" name="Speech Bubble: Rectangle 1">
            <a:extLst>
              <a:ext uri="{FF2B5EF4-FFF2-40B4-BE49-F238E27FC236}">
                <a16:creationId xmlns:a16="http://schemas.microsoft.com/office/drawing/2014/main" id="{4FB686A1-6435-22F4-535D-5FFF7BFF9F96}"/>
              </a:ext>
            </a:extLst>
          </p:cNvPr>
          <p:cNvSpPr/>
          <p:nvPr/>
        </p:nvSpPr>
        <p:spPr>
          <a:xfrm>
            <a:off x="274899" y="1046267"/>
            <a:ext cx="5135301" cy="3902197"/>
          </a:xfrm>
          <a:prstGeom prst="wedgeRectCallout">
            <a:avLst>
              <a:gd name="adj1" fmla="val 64983"/>
              <a:gd name="adj2" fmla="val -12711"/>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Google Shape;437;p44"/>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dirty="0"/>
              <a:t>Documentation and Legal Information</a:t>
            </a:r>
            <a:endParaRPr dirty="0"/>
          </a:p>
        </p:txBody>
      </p:sp>
      <p:sp>
        <p:nvSpPr>
          <p:cNvPr id="438" name="Google Shape;438;p44"/>
          <p:cNvSpPr txBox="1">
            <a:spLocks noGrp="1"/>
          </p:cNvSpPr>
          <p:nvPr>
            <p:ph type="body" idx="4294967295"/>
          </p:nvPr>
        </p:nvSpPr>
        <p:spPr>
          <a:xfrm>
            <a:off x="575599" y="1253548"/>
            <a:ext cx="4533900" cy="3487633"/>
          </a:xfrm>
          <a:prstGeom prst="rect">
            <a:avLst/>
          </a:prstGeom>
        </p:spPr>
        <p:txBody>
          <a:bodyPr spcFirstLastPara="1" vert="horz" wrap="square" lIns="91433" tIns="45700" rIns="91433" bIns="45700" rtlCol="0" anchor="t" anchorCtr="0">
            <a:normAutofit/>
          </a:bodyPr>
          <a:lstStyle/>
          <a:p>
            <a:pPr marL="0" indent="0">
              <a:spcBef>
                <a:spcPts val="1067"/>
              </a:spcBef>
              <a:spcAft>
                <a:spcPts val="0"/>
              </a:spcAft>
              <a:buNone/>
            </a:pPr>
            <a:r>
              <a:rPr lang="en" sz="2267" dirty="0"/>
              <a:t>Documentation and Legal Information captures relevant legal documents needed for the application process:</a:t>
            </a:r>
            <a:endParaRPr sz="2267" dirty="0"/>
          </a:p>
          <a:p>
            <a:pPr marL="609585" indent="-448722">
              <a:spcBef>
                <a:spcPts val="1067"/>
              </a:spcBef>
              <a:spcAft>
                <a:spcPts val="0"/>
              </a:spcAft>
              <a:buClr>
                <a:schemeClr val="bg1"/>
              </a:buClr>
              <a:buSzPts val="1700"/>
              <a:buChar char="●"/>
            </a:pPr>
            <a:r>
              <a:rPr lang="en" sz="2267" dirty="0"/>
              <a:t>State or Federal Tax Form (W-9)</a:t>
            </a:r>
            <a:endParaRPr sz="2267" dirty="0"/>
          </a:p>
          <a:p>
            <a:pPr marL="609585" indent="-448722">
              <a:spcBef>
                <a:spcPts val="0"/>
              </a:spcBef>
              <a:spcAft>
                <a:spcPts val="0"/>
              </a:spcAft>
              <a:buClr>
                <a:schemeClr val="bg1"/>
              </a:buClr>
              <a:buSzPts val="1700"/>
              <a:buChar char="●"/>
            </a:pPr>
            <a:r>
              <a:rPr lang="en" sz="2267" dirty="0"/>
              <a:t>Operating Agreements (allow up to 5)</a:t>
            </a:r>
            <a:endParaRPr sz="2267" dirty="0"/>
          </a:p>
          <a:p>
            <a:pPr marL="609585" indent="-448722">
              <a:spcBef>
                <a:spcPts val="0"/>
              </a:spcBef>
              <a:spcAft>
                <a:spcPts val="0"/>
              </a:spcAft>
              <a:buClr>
                <a:schemeClr val="bg1"/>
              </a:buClr>
              <a:buSzPts val="1700"/>
              <a:buChar char="●"/>
            </a:pPr>
            <a:r>
              <a:rPr lang="en" sz="2267" dirty="0"/>
              <a:t>Site Control documents</a:t>
            </a:r>
            <a:endParaRPr sz="2267"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3" name="Picture 2">
            <a:extLst>
              <a:ext uri="{FF2B5EF4-FFF2-40B4-BE49-F238E27FC236}">
                <a16:creationId xmlns:a16="http://schemas.microsoft.com/office/drawing/2014/main" id="{72D83214-C437-C362-4C70-9931B407B7DC}"/>
              </a:ext>
            </a:extLst>
          </p:cNvPr>
          <p:cNvPicPr>
            <a:picLocks noChangeAspect="1"/>
          </p:cNvPicPr>
          <p:nvPr/>
        </p:nvPicPr>
        <p:blipFill>
          <a:blip r:embed="rId3"/>
          <a:stretch>
            <a:fillRect/>
          </a:stretch>
        </p:blipFill>
        <p:spPr>
          <a:xfrm>
            <a:off x="5543645" y="1178387"/>
            <a:ext cx="6143367" cy="3912379"/>
          </a:xfrm>
          <a:prstGeom prst="rect">
            <a:avLst/>
          </a:prstGeom>
        </p:spPr>
      </p:pic>
      <p:sp>
        <p:nvSpPr>
          <p:cNvPr id="2" name="Speech Bubble: Rectangle 1">
            <a:extLst>
              <a:ext uri="{FF2B5EF4-FFF2-40B4-BE49-F238E27FC236}">
                <a16:creationId xmlns:a16="http://schemas.microsoft.com/office/drawing/2014/main" id="{62934275-0DCB-44A3-2D8D-FA64ABE0A640}"/>
              </a:ext>
            </a:extLst>
          </p:cNvPr>
          <p:cNvSpPr/>
          <p:nvPr/>
        </p:nvSpPr>
        <p:spPr>
          <a:xfrm>
            <a:off x="274899" y="1046267"/>
            <a:ext cx="4843201" cy="4211533"/>
          </a:xfrm>
          <a:prstGeom prst="wedgeRectCallout">
            <a:avLst>
              <a:gd name="adj1" fmla="val 60813"/>
              <a:gd name="adj2" fmla="val -7592"/>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Google Shape;445;p45"/>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dirty="0"/>
              <a:t>Payment Information</a:t>
            </a:r>
            <a:endParaRPr dirty="0"/>
          </a:p>
        </p:txBody>
      </p:sp>
      <p:sp>
        <p:nvSpPr>
          <p:cNvPr id="446" name="Google Shape;446;p45"/>
          <p:cNvSpPr txBox="1">
            <a:spLocks noGrp="1"/>
          </p:cNvSpPr>
          <p:nvPr>
            <p:ph type="body" idx="4294967295"/>
          </p:nvPr>
        </p:nvSpPr>
        <p:spPr>
          <a:xfrm>
            <a:off x="406395" y="1269999"/>
            <a:ext cx="4305306" cy="3820767"/>
          </a:xfrm>
          <a:prstGeom prst="rect">
            <a:avLst/>
          </a:prstGeom>
        </p:spPr>
        <p:txBody>
          <a:bodyPr spcFirstLastPara="1" vert="horz" wrap="square" lIns="91433" tIns="45700" rIns="91433" bIns="45700" rtlCol="0" anchor="t" anchorCtr="0">
            <a:noAutofit/>
          </a:bodyPr>
          <a:lstStyle/>
          <a:p>
            <a:pPr marL="0" indent="0">
              <a:spcBef>
                <a:spcPts val="1067"/>
              </a:spcBef>
              <a:spcAft>
                <a:spcPts val="0"/>
              </a:spcAft>
              <a:buClr>
                <a:schemeClr val="bg1"/>
              </a:buClr>
              <a:buNone/>
            </a:pPr>
            <a:r>
              <a:rPr lang="en" sz="2400" dirty="0"/>
              <a:t>Payment information captures how payment will be made, the calculated cost, and banking information:</a:t>
            </a:r>
            <a:endParaRPr sz="2400" dirty="0"/>
          </a:p>
          <a:p>
            <a:pPr marL="609585" indent="-457189">
              <a:spcBef>
                <a:spcPts val="1067"/>
              </a:spcBef>
              <a:spcAft>
                <a:spcPts val="0"/>
              </a:spcAft>
              <a:buClr>
                <a:schemeClr val="bg1"/>
              </a:buClr>
              <a:buSzPts val="1800"/>
            </a:pPr>
            <a:r>
              <a:rPr lang="en" sz="2400" b="1" dirty="0"/>
              <a:t>Payment Type</a:t>
            </a:r>
          </a:p>
          <a:p>
            <a:pPr marL="892160" lvl="1" indent="-457189">
              <a:spcBef>
                <a:spcPts val="1067"/>
              </a:spcBef>
              <a:spcAft>
                <a:spcPts val="0"/>
              </a:spcAft>
              <a:buClr>
                <a:schemeClr val="bg1"/>
              </a:buClr>
              <a:buSzPts val="1800"/>
            </a:pPr>
            <a:r>
              <a:rPr lang="en" sz="2400" dirty="0"/>
              <a:t>LOC, ACH/Wire</a:t>
            </a:r>
            <a:endParaRPr sz="2400" dirty="0"/>
          </a:p>
          <a:p>
            <a:pPr marL="609585" indent="-457189">
              <a:spcBef>
                <a:spcPts val="0"/>
              </a:spcBef>
              <a:spcAft>
                <a:spcPts val="0"/>
              </a:spcAft>
              <a:buClr>
                <a:schemeClr val="bg1"/>
              </a:buClr>
              <a:buSzPts val="1800"/>
            </a:pPr>
            <a:r>
              <a:rPr lang="en" sz="2400" b="1" dirty="0"/>
              <a:t>Payment Calculation</a:t>
            </a:r>
            <a:endParaRPr sz="2400" b="1" dirty="0"/>
          </a:p>
          <a:p>
            <a:pPr marL="1219181" lvl="1" indent="-457200">
              <a:spcBef>
                <a:spcPts val="0"/>
              </a:spcBef>
              <a:spcAft>
                <a:spcPts val="0"/>
              </a:spcAft>
              <a:buClr>
                <a:schemeClr val="bg1"/>
              </a:buClr>
              <a:buSzPts val="1800"/>
            </a:pPr>
            <a:r>
              <a:rPr lang="en" sz="2400" dirty="0"/>
              <a:t>Program selection </a:t>
            </a:r>
            <a:endParaRPr sz="2400" dirty="0"/>
          </a:p>
          <a:p>
            <a:pPr marL="609585" indent="-457189">
              <a:spcBef>
                <a:spcPts val="0"/>
              </a:spcBef>
              <a:spcAft>
                <a:spcPts val="0"/>
              </a:spcAft>
              <a:buClr>
                <a:schemeClr val="bg1"/>
              </a:buClr>
              <a:buSzPts val="1800"/>
            </a:pPr>
            <a:r>
              <a:rPr lang="en" sz="2400" b="1" dirty="0"/>
              <a:t>Banking Information</a:t>
            </a:r>
            <a:endParaRPr sz="24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AEBE6-8C3C-05FC-73F1-F412C3E278C2}"/>
              </a:ext>
            </a:extLst>
          </p:cNvPr>
          <p:cNvSpPr>
            <a:spLocks noGrp="1"/>
          </p:cNvSpPr>
          <p:nvPr>
            <p:ph type="ctrTitle"/>
          </p:nvPr>
        </p:nvSpPr>
        <p:spPr>
          <a:xfrm>
            <a:off x="553091" y="1222492"/>
            <a:ext cx="10050012" cy="2913747"/>
          </a:xfrm>
        </p:spPr>
        <p:txBody>
          <a:bodyPr>
            <a:normAutofit/>
          </a:bodyPr>
          <a:lstStyle/>
          <a:p>
            <a:br>
              <a:rPr lang="en" dirty="0">
                <a:solidFill>
                  <a:schemeClr val="accent4"/>
                </a:solidFill>
              </a:rPr>
            </a:br>
            <a:br>
              <a:rPr lang="en" dirty="0">
                <a:solidFill>
                  <a:schemeClr val="accent4"/>
                </a:solidFill>
              </a:rPr>
            </a:br>
            <a:r>
              <a:rPr lang="en" dirty="0">
                <a:solidFill>
                  <a:schemeClr val="accent5">
                    <a:lumMod val="60000"/>
                    <a:lumOff val="40000"/>
                  </a:schemeClr>
                </a:solidFill>
              </a:rPr>
              <a:t>User Registration/</a:t>
            </a:r>
            <a:br>
              <a:rPr lang="en" dirty="0">
                <a:solidFill>
                  <a:schemeClr val="accent5">
                    <a:lumMod val="60000"/>
                    <a:lumOff val="40000"/>
                  </a:schemeClr>
                </a:solidFill>
              </a:rPr>
            </a:br>
            <a:r>
              <a:rPr lang="en" dirty="0">
                <a:solidFill>
                  <a:schemeClr val="accent5">
                    <a:lumMod val="60000"/>
                    <a:lumOff val="40000"/>
                  </a:schemeClr>
                </a:solidFill>
              </a:rPr>
              <a:t>Sign in</a:t>
            </a:r>
            <a:endParaRPr lang="en-US" dirty="0">
              <a:solidFill>
                <a:schemeClr val="accent5">
                  <a:lumMod val="60000"/>
                  <a:lumOff val="40000"/>
                </a:schemeClr>
              </a:solidFill>
            </a:endParaRPr>
          </a:p>
        </p:txBody>
      </p:sp>
    </p:spTree>
    <p:extLst>
      <p:ext uri="{BB962C8B-B14F-4D97-AF65-F5344CB8AC3E}">
        <p14:creationId xmlns:p14="http://schemas.microsoft.com/office/powerpoint/2010/main" val="1030818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3" name="Picture 2">
            <a:extLst>
              <a:ext uri="{FF2B5EF4-FFF2-40B4-BE49-F238E27FC236}">
                <a16:creationId xmlns:a16="http://schemas.microsoft.com/office/drawing/2014/main" id="{2F06734B-80B2-AD74-39C9-933B8EF2E797}"/>
              </a:ext>
            </a:extLst>
          </p:cNvPr>
          <p:cNvPicPr>
            <a:picLocks noChangeAspect="1"/>
          </p:cNvPicPr>
          <p:nvPr/>
        </p:nvPicPr>
        <p:blipFill>
          <a:blip r:embed="rId3"/>
          <a:stretch>
            <a:fillRect/>
          </a:stretch>
        </p:blipFill>
        <p:spPr>
          <a:xfrm>
            <a:off x="5716709" y="1473976"/>
            <a:ext cx="5869565" cy="3910047"/>
          </a:xfrm>
          <a:prstGeom prst="rect">
            <a:avLst/>
          </a:prstGeom>
        </p:spPr>
      </p:pic>
      <p:sp>
        <p:nvSpPr>
          <p:cNvPr id="453" name="Google Shape;453;p46"/>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dirty="0"/>
              <a:t>Facility Data</a:t>
            </a:r>
            <a:endParaRPr dirty="0"/>
          </a:p>
        </p:txBody>
      </p:sp>
      <p:sp>
        <p:nvSpPr>
          <p:cNvPr id="2" name="Speech Bubble: Rectangle 1">
            <a:extLst>
              <a:ext uri="{FF2B5EF4-FFF2-40B4-BE49-F238E27FC236}">
                <a16:creationId xmlns:a16="http://schemas.microsoft.com/office/drawing/2014/main" id="{E5D8978F-C170-3B83-AC1B-72180EA0169E}"/>
              </a:ext>
            </a:extLst>
          </p:cNvPr>
          <p:cNvSpPr/>
          <p:nvPr/>
        </p:nvSpPr>
        <p:spPr>
          <a:xfrm>
            <a:off x="533400" y="1917700"/>
            <a:ext cx="4673600" cy="2921000"/>
          </a:xfrm>
          <a:prstGeom prst="wedgeRectCallout">
            <a:avLst>
              <a:gd name="adj1" fmla="val 62706"/>
              <a:gd name="adj2" fmla="val -3521"/>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1067"/>
              </a:spcBef>
              <a:spcAft>
                <a:spcPts val="0"/>
              </a:spcAft>
              <a:buNone/>
            </a:pPr>
            <a:r>
              <a:rPr lang="en-US" sz="2400" dirty="0"/>
              <a:t>Facility Data captures the facility data for the requesting application.</a:t>
            </a:r>
          </a:p>
          <a:p>
            <a:pPr marL="609585" indent="-457189">
              <a:spcBef>
                <a:spcPts val="1067"/>
              </a:spcBef>
              <a:spcAft>
                <a:spcPts val="0"/>
              </a:spcAft>
              <a:buSzPts val="1800"/>
              <a:buChar char="●"/>
            </a:pPr>
            <a:r>
              <a:rPr lang="en-US" sz="2400" dirty="0"/>
              <a:t>Equipment Description</a:t>
            </a:r>
          </a:p>
          <a:p>
            <a:pPr marL="609585" indent="-457189">
              <a:spcBef>
                <a:spcPts val="1067"/>
              </a:spcBef>
              <a:spcAft>
                <a:spcPts val="0"/>
              </a:spcAft>
              <a:buSzPts val="1800"/>
              <a:buChar char="●"/>
            </a:pPr>
            <a:r>
              <a:rPr lang="en-US" sz="2400" dirty="0"/>
              <a:t>Operation Dates</a:t>
            </a:r>
          </a:p>
          <a:p>
            <a:pPr marL="609585" indent="-457189">
              <a:spcBef>
                <a:spcPts val="0"/>
              </a:spcBef>
              <a:spcAft>
                <a:spcPts val="0"/>
              </a:spcAft>
              <a:buSzPts val="1800"/>
              <a:buChar char="●"/>
            </a:pPr>
            <a:r>
              <a:rPr lang="en-US" sz="2400" dirty="0"/>
              <a:t>Fuel Source</a:t>
            </a:r>
          </a:p>
          <a:p>
            <a:pPr marL="1219170" lvl="1" indent="-457189">
              <a:spcBef>
                <a:spcPts val="0"/>
              </a:spcBef>
              <a:spcAft>
                <a:spcPts val="0"/>
              </a:spcAft>
              <a:buSzPts val="1800"/>
              <a:buChar char="○"/>
            </a:pPr>
            <a:r>
              <a:rPr lang="en-US" dirty="0"/>
              <a:t>Single or multi-select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5" name="Picture 4">
            <a:extLst>
              <a:ext uri="{FF2B5EF4-FFF2-40B4-BE49-F238E27FC236}">
                <a16:creationId xmlns:a16="http://schemas.microsoft.com/office/drawing/2014/main" id="{24A6FFA3-3474-D6A0-4E43-41158C1F822F}"/>
              </a:ext>
            </a:extLst>
          </p:cNvPr>
          <p:cNvPicPr>
            <a:picLocks noChangeAspect="1"/>
          </p:cNvPicPr>
          <p:nvPr/>
        </p:nvPicPr>
        <p:blipFill>
          <a:blip r:embed="rId3"/>
          <a:stretch>
            <a:fillRect/>
          </a:stretch>
        </p:blipFill>
        <p:spPr>
          <a:xfrm>
            <a:off x="5553652" y="1382284"/>
            <a:ext cx="6489821" cy="4259099"/>
          </a:xfrm>
          <a:prstGeom prst="rect">
            <a:avLst/>
          </a:prstGeom>
        </p:spPr>
      </p:pic>
      <p:sp>
        <p:nvSpPr>
          <p:cNvPr id="461" name="Google Shape;461;p47"/>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dirty="0"/>
              <a:t>Generator Information	</a:t>
            </a:r>
            <a:endParaRPr dirty="0"/>
          </a:p>
        </p:txBody>
      </p:sp>
      <p:sp>
        <p:nvSpPr>
          <p:cNvPr id="2" name="Speech Bubble: Rectangle 1">
            <a:extLst>
              <a:ext uri="{FF2B5EF4-FFF2-40B4-BE49-F238E27FC236}">
                <a16:creationId xmlns:a16="http://schemas.microsoft.com/office/drawing/2014/main" id="{BBC4690A-A768-F86B-3F65-1F086A065F7E}"/>
              </a:ext>
            </a:extLst>
          </p:cNvPr>
          <p:cNvSpPr/>
          <p:nvPr/>
        </p:nvSpPr>
        <p:spPr>
          <a:xfrm>
            <a:off x="238135" y="1094352"/>
            <a:ext cx="5008301" cy="5351566"/>
          </a:xfrm>
          <a:prstGeom prst="wedgeRectCallout">
            <a:avLst>
              <a:gd name="adj1" fmla="val 58624"/>
              <a:gd name="adj2" fmla="val -2882"/>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62;p47"/>
          <p:cNvSpPr txBox="1">
            <a:spLocks/>
          </p:cNvSpPr>
          <p:nvPr/>
        </p:nvSpPr>
        <p:spPr>
          <a:xfrm>
            <a:off x="351100" y="1001149"/>
            <a:ext cx="4982900" cy="4762499"/>
          </a:xfrm>
          <a:prstGeom prst="rect">
            <a:avLst/>
          </a:prstGeom>
          <a:noFill/>
        </p:spPr>
        <p:txBody>
          <a:bodyPr spcFirstLastPara="1" vert="horz" wrap="square" lIns="91433" tIns="45700" rIns="91433" bIns="45700" rtlCol="0" anchor="t" anchorCtr="0">
            <a:noAutofit/>
          </a:bodyPr>
          <a:lst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67"/>
              </a:spcBef>
              <a:spcAft>
                <a:spcPts val="0"/>
              </a:spcAft>
              <a:buFont typeface="Arial" panose="020B0604020202020204" pitchFamily="34" charset="0"/>
              <a:buNone/>
            </a:pPr>
            <a:r>
              <a:rPr lang="en-US" sz="1733" dirty="0"/>
              <a:t>Generator Information captures information related to the Generators, Transformers, Tie Line and Impedance data, as well as One-Line and Model documentation.</a:t>
            </a:r>
          </a:p>
          <a:p>
            <a:pPr marL="609585" indent="-414856">
              <a:spcBef>
                <a:spcPts val="1067"/>
              </a:spcBef>
              <a:spcAft>
                <a:spcPts val="0"/>
              </a:spcAft>
              <a:buClr>
                <a:schemeClr val="bg1"/>
              </a:buClr>
              <a:buSzPts val="1300"/>
            </a:pPr>
            <a:r>
              <a:rPr lang="en-US" sz="1733" dirty="0"/>
              <a:t>Unit Ratings (Generator Type)</a:t>
            </a:r>
          </a:p>
          <a:p>
            <a:pPr marL="1219170" lvl="1" indent="-414856">
              <a:spcBef>
                <a:spcPts val="0"/>
              </a:spcBef>
              <a:spcAft>
                <a:spcPts val="0"/>
              </a:spcAft>
              <a:buClr>
                <a:schemeClr val="bg1"/>
              </a:buClr>
              <a:buSzPts val="1300"/>
            </a:pPr>
            <a:r>
              <a:rPr lang="en-US" sz="1733" dirty="0"/>
              <a:t>Allows for 1 or more Generators</a:t>
            </a:r>
          </a:p>
          <a:p>
            <a:pPr marL="609585" indent="-414856">
              <a:spcBef>
                <a:spcPts val="0"/>
              </a:spcBef>
              <a:spcAft>
                <a:spcPts val="0"/>
              </a:spcAft>
              <a:buClr>
                <a:schemeClr val="bg1"/>
              </a:buClr>
              <a:buSzPts val="1300"/>
            </a:pPr>
            <a:r>
              <a:rPr lang="en-US" sz="1733" dirty="0"/>
              <a:t>Short Circuit Information</a:t>
            </a:r>
          </a:p>
          <a:p>
            <a:pPr marL="609585" indent="-414856">
              <a:spcBef>
                <a:spcPts val="0"/>
              </a:spcBef>
              <a:spcAft>
                <a:spcPts val="0"/>
              </a:spcAft>
              <a:buClr>
                <a:schemeClr val="bg1"/>
              </a:buClr>
              <a:buSzPts val="1300"/>
            </a:pPr>
            <a:r>
              <a:rPr lang="en-US" sz="1733" dirty="0"/>
              <a:t>Transformer</a:t>
            </a:r>
          </a:p>
          <a:p>
            <a:pPr marL="1219170" lvl="1" indent="-414856">
              <a:spcBef>
                <a:spcPts val="0"/>
              </a:spcBef>
              <a:spcAft>
                <a:spcPts val="0"/>
              </a:spcAft>
              <a:buClr>
                <a:schemeClr val="bg1"/>
              </a:buClr>
              <a:buSzPts val="1300"/>
            </a:pPr>
            <a:r>
              <a:rPr lang="en-US" sz="1733" dirty="0"/>
              <a:t>Allows for 1 or more Transformers</a:t>
            </a:r>
          </a:p>
          <a:p>
            <a:pPr marL="609585" indent="-414856">
              <a:spcBef>
                <a:spcPts val="0"/>
              </a:spcBef>
              <a:spcAft>
                <a:spcPts val="0"/>
              </a:spcAft>
              <a:buClr>
                <a:schemeClr val="bg1"/>
              </a:buClr>
              <a:buSzPts val="1300"/>
            </a:pPr>
            <a:r>
              <a:rPr lang="en-US" sz="1733" dirty="0"/>
              <a:t>Reactive Power Device</a:t>
            </a:r>
          </a:p>
          <a:p>
            <a:pPr marL="609585" indent="-414856">
              <a:spcBef>
                <a:spcPts val="0"/>
              </a:spcBef>
              <a:spcAft>
                <a:spcPts val="0"/>
              </a:spcAft>
              <a:buClr>
                <a:schemeClr val="bg1"/>
              </a:buClr>
              <a:buSzPts val="1300"/>
            </a:pPr>
            <a:r>
              <a:rPr lang="en-US" sz="1733" dirty="0"/>
              <a:t>Tie-Line and Collector Information</a:t>
            </a:r>
          </a:p>
          <a:p>
            <a:pPr marL="1219170" lvl="1" indent="-414856">
              <a:spcBef>
                <a:spcPts val="0"/>
              </a:spcBef>
              <a:spcAft>
                <a:spcPts val="0"/>
              </a:spcAft>
              <a:buClr>
                <a:schemeClr val="bg1"/>
              </a:buClr>
              <a:buSzPts val="1300"/>
            </a:pPr>
            <a:r>
              <a:rPr lang="en-US" sz="1733" dirty="0"/>
              <a:t>Allows for 1 or more Tie-Lines</a:t>
            </a:r>
          </a:p>
          <a:p>
            <a:pPr marL="609585" indent="-414856">
              <a:spcBef>
                <a:spcPts val="0"/>
              </a:spcBef>
              <a:spcAft>
                <a:spcPts val="0"/>
              </a:spcAft>
              <a:buClr>
                <a:schemeClr val="bg1"/>
              </a:buClr>
              <a:buSzPts val="1300"/>
            </a:pPr>
            <a:r>
              <a:rPr lang="en-US" sz="1733" dirty="0"/>
              <a:t>System Equivalence Impedance Data for Wind/Photovoltaic plants</a:t>
            </a:r>
          </a:p>
          <a:p>
            <a:pPr marL="1219170" lvl="1" indent="-414856">
              <a:spcBef>
                <a:spcPts val="0"/>
              </a:spcBef>
              <a:spcAft>
                <a:spcPts val="0"/>
              </a:spcAft>
              <a:buClr>
                <a:schemeClr val="bg1"/>
              </a:buClr>
              <a:buSzPts val="1300"/>
            </a:pPr>
            <a:r>
              <a:rPr lang="en-US" sz="1733" dirty="0"/>
              <a:t>Allows for 1 or more Impedance Data</a:t>
            </a:r>
          </a:p>
          <a:p>
            <a:pPr marL="609585" indent="-414856">
              <a:spcBef>
                <a:spcPts val="0"/>
              </a:spcBef>
              <a:spcAft>
                <a:spcPts val="0"/>
              </a:spcAft>
              <a:buClr>
                <a:schemeClr val="bg1"/>
              </a:buClr>
              <a:buSzPts val="1300"/>
            </a:pPr>
            <a:r>
              <a:rPr lang="en-US" sz="1733" dirty="0"/>
              <a:t>Dynamic Modeling Information</a:t>
            </a:r>
          </a:p>
          <a:p>
            <a:pPr marL="609585" indent="-414856">
              <a:spcBef>
                <a:spcPts val="0"/>
              </a:spcBef>
              <a:spcAft>
                <a:spcPts val="0"/>
              </a:spcAft>
              <a:buClr>
                <a:schemeClr val="bg1"/>
              </a:buClr>
              <a:buSzPts val="1300"/>
            </a:pPr>
            <a:r>
              <a:rPr lang="en-US" sz="1733" dirty="0"/>
              <a:t>One-Line &amp; Model Information</a:t>
            </a:r>
          </a:p>
          <a:p>
            <a:pPr marL="0" indent="0">
              <a:spcBef>
                <a:spcPts val="1067"/>
              </a:spcBef>
              <a:spcAft>
                <a:spcPts val="0"/>
              </a:spcAft>
              <a:buFont typeface="Arial" panose="020B0604020202020204" pitchFamily="34" charset="0"/>
              <a:buNone/>
            </a:pPr>
            <a:endParaRPr lang="en-US" sz="1733"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3" name="Picture 2">
            <a:extLst>
              <a:ext uri="{FF2B5EF4-FFF2-40B4-BE49-F238E27FC236}">
                <a16:creationId xmlns:a16="http://schemas.microsoft.com/office/drawing/2014/main" id="{25E22149-479D-3514-35B8-D94ECD0E5CBF}"/>
              </a:ext>
            </a:extLst>
          </p:cNvPr>
          <p:cNvPicPr>
            <a:picLocks noChangeAspect="1"/>
          </p:cNvPicPr>
          <p:nvPr/>
        </p:nvPicPr>
        <p:blipFill>
          <a:blip r:embed="rId3"/>
          <a:stretch>
            <a:fillRect/>
          </a:stretch>
        </p:blipFill>
        <p:spPr>
          <a:xfrm>
            <a:off x="5764736" y="1758142"/>
            <a:ext cx="5589064" cy="3751505"/>
          </a:xfrm>
          <a:prstGeom prst="rect">
            <a:avLst/>
          </a:prstGeom>
        </p:spPr>
      </p:pic>
      <p:sp>
        <p:nvSpPr>
          <p:cNvPr id="469" name="Google Shape;469;p48"/>
          <p:cNvSpPr txBox="1">
            <a:spLocks noGrp="1"/>
          </p:cNvSpPr>
          <p:nvPr>
            <p:ph type="title"/>
          </p:nvPr>
        </p:nvSpPr>
        <p:spPr>
          <a:xfrm>
            <a:off x="274900" y="187633"/>
            <a:ext cx="10484800" cy="445200"/>
          </a:xfrm>
          <a:prstGeom prst="rect">
            <a:avLst/>
          </a:prstGeom>
        </p:spPr>
        <p:txBody>
          <a:bodyPr spcFirstLastPara="1" vert="horz" wrap="square" lIns="91433" tIns="45700" rIns="91433" bIns="45700" rtlCol="0" anchor="ctr" anchorCtr="0">
            <a:normAutofit fontScale="90000"/>
          </a:bodyPr>
          <a:lstStyle/>
          <a:p>
            <a:r>
              <a:rPr lang="en" dirty="0"/>
              <a:t>Synchronous Generator Information</a:t>
            </a:r>
            <a:endParaRPr dirty="0"/>
          </a:p>
        </p:txBody>
      </p:sp>
      <p:sp>
        <p:nvSpPr>
          <p:cNvPr id="2" name="Speech Bubble: Rectangle 1">
            <a:extLst>
              <a:ext uri="{FF2B5EF4-FFF2-40B4-BE49-F238E27FC236}">
                <a16:creationId xmlns:a16="http://schemas.microsoft.com/office/drawing/2014/main" id="{10196FFC-96E9-FE98-2ABF-6278F8503E8D}"/>
              </a:ext>
            </a:extLst>
          </p:cNvPr>
          <p:cNvSpPr/>
          <p:nvPr/>
        </p:nvSpPr>
        <p:spPr>
          <a:xfrm>
            <a:off x="533400" y="1917700"/>
            <a:ext cx="4673600" cy="4178300"/>
          </a:xfrm>
          <a:prstGeom prst="wedgeRectCallout">
            <a:avLst>
              <a:gd name="adj1" fmla="val 63341"/>
              <a:gd name="adj2" fmla="val -2462"/>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1067"/>
              </a:spcBef>
              <a:spcAft>
                <a:spcPts val="0"/>
              </a:spcAft>
              <a:buNone/>
            </a:pPr>
            <a:r>
              <a:rPr lang="en-US" sz="2400" dirty="0"/>
              <a:t>Synchronous Generator Information captures information for Synchronous Generators. This section is only applicable when specific fuel sources are selected.</a:t>
            </a:r>
          </a:p>
          <a:p>
            <a:pPr marL="609585" indent="-457189">
              <a:spcBef>
                <a:spcPts val="1067"/>
              </a:spcBef>
              <a:spcAft>
                <a:spcPts val="0"/>
              </a:spcAft>
              <a:buSzPts val="1800"/>
              <a:buChar char="●"/>
            </a:pPr>
            <a:r>
              <a:rPr lang="en-US" sz="2400" dirty="0"/>
              <a:t>Synchronous Generator</a:t>
            </a:r>
          </a:p>
          <a:p>
            <a:pPr marL="609585" indent="-457189">
              <a:spcBef>
                <a:spcPts val="0"/>
              </a:spcBef>
              <a:spcAft>
                <a:spcPts val="0"/>
              </a:spcAft>
              <a:buSzPts val="1800"/>
              <a:buChar char="●"/>
            </a:pPr>
            <a:r>
              <a:rPr lang="en-US" sz="2400" dirty="0"/>
              <a:t>Excitation System</a:t>
            </a:r>
          </a:p>
          <a:p>
            <a:pPr marL="609585" indent="-457189">
              <a:spcBef>
                <a:spcPts val="0"/>
              </a:spcBef>
              <a:spcAft>
                <a:spcPts val="0"/>
              </a:spcAft>
              <a:buSzPts val="1800"/>
              <a:buChar char="●"/>
            </a:pPr>
            <a:r>
              <a:rPr lang="en-US" sz="2400" dirty="0"/>
              <a:t>Turbine Governor</a:t>
            </a:r>
          </a:p>
          <a:p>
            <a:pPr marL="609585" indent="-457189">
              <a:spcBef>
                <a:spcPts val="0"/>
              </a:spcBef>
              <a:spcAft>
                <a:spcPts val="0"/>
              </a:spcAft>
              <a:buSzPts val="1800"/>
              <a:buChar char="●"/>
            </a:pPr>
            <a:r>
              <a:rPr lang="en-US" sz="2400" dirty="0"/>
              <a:t>Induction Generator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5" name="Picture 4">
            <a:extLst>
              <a:ext uri="{FF2B5EF4-FFF2-40B4-BE49-F238E27FC236}">
                <a16:creationId xmlns:a16="http://schemas.microsoft.com/office/drawing/2014/main" id="{B476B888-A1DC-93AA-24A9-4983C1380AF2}"/>
              </a:ext>
            </a:extLst>
          </p:cNvPr>
          <p:cNvPicPr>
            <a:picLocks noChangeAspect="1"/>
          </p:cNvPicPr>
          <p:nvPr/>
        </p:nvPicPr>
        <p:blipFill>
          <a:blip r:embed="rId3"/>
          <a:stretch>
            <a:fillRect/>
          </a:stretch>
        </p:blipFill>
        <p:spPr>
          <a:xfrm>
            <a:off x="5984901" y="852604"/>
            <a:ext cx="5506800" cy="2648787"/>
          </a:xfrm>
          <a:prstGeom prst="rect">
            <a:avLst/>
          </a:prstGeom>
        </p:spPr>
      </p:pic>
      <p:sp>
        <p:nvSpPr>
          <p:cNvPr id="2" name="Speech Bubble: Rectangle 1">
            <a:extLst>
              <a:ext uri="{FF2B5EF4-FFF2-40B4-BE49-F238E27FC236}">
                <a16:creationId xmlns:a16="http://schemas.microsoft.com/office/drawing/2014/main" id="{27CA901F-E13F-CFD4-B7B3-5160B412457F}"/>
              </a:ext>
            </a:extLst>
          </p:cNvPr>
          <p:cNvSpPr/>
          <p:nvPr/>
        </p:nvSpPr>
        <p:spPr>
          <a:xfrm>
            <a:off x="274899" y="1046267"/>
            <a:ext cx="5506800" cy="5049733"/>
          </a:xfrm>
          <a:prstGeom prst="wedgeRectCallout">
            <a:avLst>
              <a:gd name="adj1" fmla="val 54919"/>
              <a:gd name="adj2" fmla="val -34892"/>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1067"/>
              </a:spcBef>
              <a:spcAft>
                <a:spcPts val="0"/>
              </a:spcAft>
              <a:buNone/>
            </a:pPr>
            <a:endParaRPr lang="en-US" sz="2400" dirty="0"/>
          </a:p>
        </p:txBody>
      </p:sp>
      <p:sp>
        <p:nvSpPr>
          <p:cNvPr id="477" name="Google Shape;477;p49"/>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dirty="0"/>
              <a:t>Non-Synchronous Equipment Information</a:t>
            </a:r>
            <a:endParaRPr dirty="0"/>
          </a:p>
        </p:txBody>
      </p:sp>
      <p:sp>
        <p:nvSpPr>
          <p:cNvPr id="478" name="Google Shape;478;p49"/>
          <p:cNvSpPr txBox="1">
            <a:spLocks noGrp="1"/>
          </p:cNvSpPr>
          <p:nvPr>
            <p:ph type="body" idx="4294967295"/>
          </p:nvPr>
        </p:nvSpPr>
        <p:spPr>
          <a:xfrm>
            <a:off x="274900" y="1046267"/>
            <a:ext cx="5506800" cy="4546800"/>
          </a:xfrm>
          <a:prstGeom prst="rect">
            <a:avLst/>
          </a:prstGeom>
        </p:spPr>
        <p:txBody>
          <a:bodyPr spcFirstLastPara="1" vert="horz" wrap="square" lIns="91433" tIns="45700" rIns="91433" bIns="45700" rtlCol="0" anchor="t" anchorCtr="0">
            <a:normAutofit lnSpcReduction="10000"/>
          </a:bodyPr>
          <a:lstStyle/>
          <a:p>
            <a:pPr marL="0" indent="0">
              <a:spcBef>
                <a:spcPts val="1067"/>
              </a:spcBef>
              <a:spcAft>
                <a:spcPts val="0"/>
              </a:spcAft>
              <a:buNone/>
            </a:pPr>
            <a:r>
              <a:rPr lang="en" sz="2400" dirty="0"/>
              <a:t>Non-Synchronous Equipment Information allows to define two types of Non-Synchronous generators:</a:t>
            </a:r>
            <a:endParaRPr sz="2400" dirty="0"/>
          </a:p>
          <a:p>
            <a:pPr marL="609585" indent="-457189">
              <a:spcBef>
                <a:spcPts val="1067"/>
              </a:spcBef>
              <a:spcAft>
                <a:spcPts val="0"/>
              </a:spcAft>
              <a:buClr>
                <a:schemeClr val="bg1"/>
              </a:buClr>
              <a:buSzPts val="1800"/>
            </a:pPr>
            <a:r>
              <a:rPr lang="en" sz="2400" dirty="0"/>
              <a:t>Type 1, 2, 3</a:t>
            </a:r>
            <a:endParaRPr sz="2400" dirty="0"/>
          </a:p>
          <a:p>
            <a:pPr marL="1219181" lvl="1" indent="-457200">
              <a:spcBef>
                <a:spcPts val="0"/>
              </a:spcBef>
              <a:spcAft>
                <a:spcPts val="0"/>
              </a:spcAft>
              <a:buClr>
                <a:schemeClr val="bg1"/>
              </a:buClr>
              <a:buSzPts val="1800"/>
            </a:pPr>
            <a:r>
              <a:rPr lang="en" sz="2400" dirty="0"/>
              <a:t>Non-Synchronous Generator information</a:t>
            </a:r>
            <a:endParaRPr sz="2400" dirty="0"/>
          </a:p>
          <a:p>
            <a:pPr marL="609585" indent="-457189">
              <a:spcBef>
                <a:spcPts val="0"/>
              </a:spcBef>
              <a:spcAft>
                <a:spcPts val="0"/>
              </a:spcAft>
              <a:buClr>
                <a:schemeClr val="bg1"/>
              </a:buClr>
              <a:buSzPts val="1800"/>
            </a:pPr>
            <a:r>
              <a:rPr lang="en" sz="2400" dirty="0"/>
              <a:t>Type 4</a:t>
            </a:r>
            <a:endParaRPr sz="2400" dirty="0"/>
          </a:p>
          <a:p>
            <a:pPr marL="1219181" lvl="1" indent="-457200">
              <a:spcBef>
                <a:spcPts val="0"/>
              </a:spcBef>
              <a:spcAft>
                <a:spcPts val="0"/>
              </a:spcAft>
              <a:buClr>
                <a:schemeClr val="bg1"/>
              </a:buClr>
              <a:buSzPts val="1800"/>
            </a:pPr>
            <a:r>
              <a:rPr lang="en" sz="2400" dirty="0"/>
              <a:t>Inverter-Based Parameters (e.g. Solar, Storage, Type 4 Wind Turbines)</a:t>
            </a:r>
          </a:p>
          <a:p>
            <a:pPr marL="761981" lvl="1" indent="0">
              <a:spcBef>
                <a:spcPts val="0"/>
              </a:spcBef>
              <a:spcAft>
                <a:spcPts val="0"/>
              </a:spcAft>
              <a:buClr>
                <a:schemeClr val="bg1"/>
              </a:buClr>
              <a:buSzPts val="1800"/>
              <a:buNone/>
            </a:pPr>
            <a:endParaRPr sz="2400" dirty="0"/>
          </a:p>
          <a:p>
            <a:pPr marL="0" indent="0">
              <a:spcBef>
                <a:spcPts val="1067"/>
              </a:spcBef>
              <a:spcAft>
                <a:spcPts val="0"/>
              </a:spcAft>
              <a:buNone/>
            </a:pPr>
            <a:r>
              <a:rPr lang="en" sz="2400" i="1" dirty="0"/>
              <a:t>Note: types can be multi-select</a:t>
            </a:r>
            <a:endParaRPr sz="2400" i="1" dirty="0"/>
          </a:p>
        </p:txBody>
      </p:sp>
      <p:pic>
        <p:nvPicPr>
          <p:cNvPr id="4" name="Picture 3">
            <a:extLst>
              <a:ext uri="{FF2B5EF4-FFF2-40B4-BE49-F238E27FC236}">
                <a16:creationId xmlns:a16="http://schemas.microsoft.com/office/drawing/2014/main" id="{A986562B-D39A-D075-04DC-8572366F3980}"/>
              </a:ext>
            </a:extLst>
          </p:cNvPr>
          <p:cNvPicPr>
            <a:picLocks noChangeAspect="1"/>
          </p:cNvPicPr>
          <p:nvPr/>
        </p:nvPicPr>
        <p:blipFill>
          <a:blip r:embed="rId3"/>
          <a:stretch>
            <a:fillRect/>
          </a:stretch>
        </p:blipFill>
        <p:spPr>
          <a:xfrm>
            <a:off x="5984901" y="3571133"/>
            <a:ext cx="5506801" cy="264878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3" name="Picture 2">
            <a:extLst>
              <a:ext uri="{FF2B5EF4-FFF2-40B4-BE49-F238E27FC236}">
                <a16:creationId xmlns:a16="http://schemas.microsoft.com/office/drawing/2014/main" id="{F0A30F62-4C72-D985-9084-44FEFD2C559E}"/>
              </a:ext>
            </a:extLst>
          </p:cNvPr>
          <p:cNvPicPr>
            <a:picLocks noChangeAspect="1"/>
          </p:cNvPicPr>
          <p:nvPr/>
        </p:nvPicPr>
        <p:blipFill>
          <a:blip r:embed="rId3"/>
          <a:stretch>
            <a:fillRect/>
          </a:stretch>
        </p:blipFill>
        <p:spPr>
          <a:xfrm>
            <a:off x="6096000" y="1581528"/>
            <a:ext cx="5858054" cy="3694944"/>
          </a:xfrm>
          <a:prstGeom prst="rect">
            <a:avLst/>
          </a:prstGeom>
        </p:spPr>
      </p:pic>
      <p:sp>
        <p:nvSpPr>
          <p:cNvPr id="2" name="Speech Bubble: Rectangle 1">
            <a:extLst>
              <a:ext uri="{FF2B5EF4-FFF2-40B4-BE49-F238E27FC236}">
                <a16:creationId xmlns:a16="http://schemas.microsoft.com/office/drawing/2014/main" id="{E55A2D02-95CE-B19B-6CDC-1B1861E48153}"/>
              </a:ext>
            </a:extLst>
          </p:cNvPr>
          <p:cNvSpPr/>
          <p:nvPr/>
        </p:nvSpPr>
        <p:spPr>
          <a:xfrm>
            <a:off x="193400" y="972400"/>
            <a:ext cx="5506800" cy="4387000"/>
          </a:xfrm>
          <a:prstGeom prst="wedgeRectCallout">
            <a:avLst>
              <a:gd name="adj1" fmla="val 59404"/>
              <a:gd name="adj2" fmla="val 19569"/>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Google Shape;486;p50"/>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dirty="0"/>
              <a:t>Application Review</a:t>
            </a:r>
            <a:endParaRPr dirty="0"/>
          </a:p>
        </p:txBody>
      </p:sp>
      <p:sp>
        <p:nvSpPr>
          <p:cNvPr id="487" name="Google Shape;487;p50"/>
          <p:cNvSpPr txBox="1">
            <a:spLocks noGrp="1"/>
          </p:cNvSpPr>
          <p:nvPr>
            <p:ph type="body" idx="4294967295"/>
          </p:nvPr>
        </p:nvSpPr>
        <p:spPr>
          <a:xfrm>
            <a:off x="193400" y="1081200"/>
            <a:ext cx="5506800" cy="4546800"/>
          </a:xfrm>
          <a:prstGeom prst="rect">
            <a:avLst/>
          </a:prstGeom>
        </p:spPr>
        <p:txBody>
          <a:bodyPr spcFirstLastPara="1" vert="horz" wrap="square" lIns="91433" tIns="45700" rIns="91433" bIns="45700" rtlCol="0" anchor="t" anchorCtr="0">
            <a:normAutofit fontScale="85000" lnSpcReduction="10000"/>
          </a:bodyPr>
          <a:lstStyle/>
          <a:p>
            <a:pPr marL="0" indent="0">
              <a:spcBef>
                <a:spcPts val="1067"/>
              </a:spcBef>
              <a:spcAft>
                <a:spcPts val="0"/>
              </a:spcAft>
              <a:buNone/>
            </a:pPr>
            <a:r>
              <a:rPr lang="en" sz="2400" b="1" dirty="0"/>
              <a:t>Application Review </a:t>
            </a:r>
            <a:r>
              <a:rPr lang="en" sz="2400" dirty="0"/>
              <a:t>provides the applicant an opportunity to review all of the information entered on the application. The applicant should review all data fields for accuracy before agreeing to the Terms and Conditions and submitting the application. </a:t>
            </a:r>
            <a:endParaRPr sz="2400" dirty="0"/>
          </a:p>
          <a:p>
            <a:pPr marL="0" indent="0">
              <a:spcBef>
                <a:spcPts val="1067"/>
              </a:spcBef>
              <a:spcAft>
                <a:spcPts val="0"/>
              </a:spcAft>
              <a:buNone/>
            </a:pPr>
            <a:r>
              <a:rPr lang="en" sz="2400" dirty="0"/>
              <a:t>The applicant can navigate back into any previous application activity via the breadcrumbs in the left page margin to make changes to the application before submission.</a:t>
            </a:r>
            <a:endParaRPr sz="2400" dirty="0"/>
          </a:p>
          <a:p>
            <a:pPr marL="0" indent="0">
              <a:spcBef>
                <a:spcPts val="1067"/>
              </a:spcBef>
              <a:spcAft>
                <a:spcPts val="0"/>
              </a:spcAft>
              <a:buNone/>
            </a:pPr>
            <a:endParaRPr sz="2400" dirty="0"/>
          </a:p>
          <a:p>
            <a:pPr marL="0" indent="0">
              <a:spcBef>
                <a:spcPts val="1067"/>
              </a:spcBef>
              <a:spcAft>
                <a:spcPts val="0"/>
              </a:spcAft>
              <a:buNone/>
            </a:pPr>
            <a:r>
              <a:rPr lang="en" sz="2400" i="1" dirty="0"/>
              <a:t>Note: screen shot represents a Test environment before Study Cycles are defined.</a:t>
            </a:r>
            <a:endParaRPr sz="2400" i="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1"/>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Project Details</a:t>
            </a:r>
            <a:endParaRPr/>
          </a:p>
        </p:txBody>
      </p:sp>
      <p:sp>
        <p:nvSpPr>
          <p:cNvPr id="496" name="Google Shape;496;p51"/>
          <p:cNvSpPr txBox="1">
            <a:spLocks noGrp="1"/>
          </p:cNvSpPr>
          <p:nvPr>
            <p:ph type="body" idx="4294967295"/>
          </p:nvPr>
        </p:nvSpPr>
        <p:spPr>
          <a:xfrm>
            <a:off x="274900" y="777533"/>
            <a:ext cx="4462200" cy="5089867"/>
          </a:xfrm>
          <a:prstGeom prst="rect">
            <a:avLst/>
          </a:prstGeom>
          <a:solidFill>
            <a:schemeClr val="accent2"/>
          </a:solidFill>
          <a:ln>
            <a:solidFill>
              <a:schemeClr val="bg1"/>
            </a:solidFill>
          </a:ln>
        </p:spPr>
        <p:txBody>
          <a:bodyPr spcFirstLastPara="1" vert="horz" wrap="square" lIns="91433" tIns="45700" rIns="91433" bIns="45700" rtlCol="0" anchor="t" anchorCtr="0">
            <a:noAutofit/>
          </a:bodyPr>
          <a:lstStyle/>
          <a:p>
            <a:pPr marL="0" indent="0">
              <a:spcBef>
                <a:spcPts val="1067"/>
              </a:spcBef>
              <a:spcAft>
                <a:spcPts val="0"/>
              </a:spcAft>
              <a:buNone/>
            </a:pPr>
            <a:r>
              <a:rPr lang="en" sz="2000" dirty="0"/>
              <a:t>The </a:t>
            </a:r>
            <a:r>
              <a:rPr lang="en" sz="2000" b="1" dirty="0"/>
              <a:t>Project Details </a:t>
            </a:r>
            <a:r>
              <a:rPr lang="en" sz="2000" dirty="0"/>
              <a:t>page provides both summary and detailed information, and displays the progress of the Interconnection Application. </a:t>
            </a:r>
            <a:endParaRPr sz="2000" dirty="0"/>
          </a:p>
          <a:p>
            <a:pPr marL="0" indent="0">
              <a:spcBef>
                <a:spcPts val="1067"/>
              </a:spcBef>
              <a:spcAft>
                <a:spcPts val="0"/>
              </a:spcAft>
              <a:buNone/>
            </a:pPr>
            <a:r>
              <a:rPr lang="en" sz="2000" dirty="0"/>
              <a:t>Access to this view depends on a user’s affiliation with the project and permissions in the system. </a:t>
            </a:r>
            <a:endParaRPr sz="2000" dirty="0"/>
          </a:p>
          <a:p>
            <a:pPr marL="0" indent="0">
              <a:spcBef>
                <a:spcPts val="1067"/>
              </a:spcBef>
              <a:spcAft>
                <a:spcPts val="0"/>
              </a:spcAft>
              <a:buNone/>
            </a:pPr>
            <a:r>
              <a:rPr lang="en" sz="2000" dirty="0"/>
              <a:t>Tabs in this view are available based on user permissions and provide the user with various actions to view regarding the application.</a:t>
            </a:r>
            <a:endParaRPr sz="2000" dirty="0"/>
          </a:p>
          <a:p>
            <a:pPr marL="0" indent="0">
              <a:spcBef>
                <a:spcPts val="1067"/>
              </a:spcBef>
              <a:spcAft>
                <a:spcPts val="0"/>
              </a:spcAft>
              <a:buNone/>
            </a:pPr>
            <a:r>
              <a:rPr lang="en" sz="2000" dirty="0"/>
              <a:t>The </a:t>
            </a:r>
            <a:r>
              <a:rPr lang="en" sz="2000" b="1" dirty="0"/>
              <a:t>Completeness Review </a:t>
            </a:r>
            <a:r>
              <a:rPr lang="en" sz="2000" dirty="0"/>
              <a:t>action is initiated from this page.</a:t>
            </a:r>
            <a:endParaRPr sz="2000" dirty="0"/>
          </a:p>
          <a:p>
            <a:pPr marL="0" indent="0">
              <a:spcBef>
                <a:spcPts val="1067"/>
              </a:spcBef>
              <a:spcAft>
                <a:spcPts val="0"/>
              </a:spcAft>
              <a:buNone/>
            </a:pPr>
            <a:endParaRPr sz="2000" dirty="0"/>
          </a:p>
        </p:txBody>
      </p:sp>
      <p:pic>
        <p:nvPicPr>
          <p:cNvPr id="4" name="Picture 3">
            <a:extLst>
              <a:ext uri="{FF2B5EF4-FFF2-40B4-BE49-F238E27FC236}">
                <a16:creationId xmlns:a16="http://schemas.microsoft.com/office/drawing/2014/main" id="{AD477CE5-CCB2-9F8E-10CC-CB15E45B1938}"/>
              </a:ext>
            </a:extLst>
          </p:cNvPr>
          <p:cNvPicPr>
            <a:picLocks noChangeAspect="1"/>
          </p:cNvPicPr>
          <p:nvPr/>
        </p:nvPicPr>
        <p:blipFill>
          <a:blip r:embed="rId3"/>
          <a:stretch>
            <a:fillRect/>
          </a:stretch>
        </p:blipFill>
        <p:spPr>
          <a:xfrm>
            <a:off x="5029348" y="1403581"/>
            <a:ext cx="6711909" cy="383777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56"/>
          <p:cNvSpPr txBox="1">
            <a:spLocks noGrp="1"/>
          </p:cNvSpPr>
          <p:nvPr>
            <p:ph type="ctrTitle"/>
          </p:nvPr>
        </p:nvSpPr>
        <p:spPr>
          <a:prstGeom prst="rect">
            <a:avLst/>
          </a:prstGeom>
        </p:spPr>
        <p:txBody>
          <a:bodyPr spcFirstLastPara="1" vert="horz" wrap="square" lIns="91433" tIns="45700" rIns="91433" bIns="45700" rtlCol="0" anchor="ctr" anchorCtr="0">
            <a:normAutofit/>
          </a:bodyPr>
          <a:lstStyle/>
          <a:p>
            <a:br>
              <a:rPr lang="en" dirty="0"/>
            </a:br>
            <a:br>
              <a:rPr lang="en" dirty="0"/>
            </a:br>
            <a:r>
              <a:rPr lang="en" dirty="0"/>
              <a:t>Document Upload/Download</a:t>
            </a:r>
            <a:endParaRPr dirty="0"/>
          </a:p>
        </p:txBody>
      </p:sp>
      <p:sp>
        <p:nvSpPr>
          <p:cNvPr id="2" name="Subtitle 1">
            <a:extLst>
              <a:ext uri="{FF2B5EF4-FFF2-40B4-BE49-F238E27FC236}">
                <a16:creationId xmlns:a16="http://schemas.microsoft.com/office/drawing/2014/main" id="{099A3CD3-9440-135B-469C-40D61138BB5A}"/>
              </a:ext>
            </a:extLst>
          </p:cNvPr>
          <p:cNvSpPr>
            <a:spLocks noGrp="1"/>
          </p:cNvSpPr>
          <p:nvPr>
            <p:ph type="subTitle" idx="1"/>
          </p:nvPr>
        </p:nvSpPr>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9"/>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Fully Executed Signed Agreement </a:t>
            </a:r>
            <a:endParaRPr/>
          </a:p>
        </p:txBody>
      </p:sp>
      <p:sp>
        <p:nvSpPr>
          <p:cNvPr id="566" name="Google Shape;566;p59"/>
          <p:cNvSpPr txBox="1">
            <a:spLocks noGrp="1"/>
          </p:cNvSpPr>
          <p:nvPr>
            <p:ph type="body" idx="4294967295"/>
          </p:nvPr>
        </p:nvSpPr>
        <p:spPr>
          <a:xfrm>
            <a:off x="508000" y="1232899"/>
            <a:ext cx="4457700" cy="3998067"/>
          </a:xfrm>
          <a:prstGeom prst="rect">
            <a:avLst/>
          </a:prstGeom>
          <a:solidFill>
            <a:schemeClr val="accent2"/>
          </a:solidFill>
          <a:ln>
            <a:solidFill>
              <a:schemeClr val="bg1"/>
            </a:solidFill>
          </a:ln>
        </p:spPr>
        <p:txBody>
          <a:bodyPr spcFirstLastPara="1" vert="horz" wrap="square" lIns="91433" tIns="45700" rIns="91433" bIns="45700" rtlCol="0" anchor="t" anchorCtr="0">
            <a:noAutofit/>
          </a:bodyPr>
          <a:lstStyle/>
          <a:p>
            <a:pPr marL="0" indent="0">
              <a:lnSpc>
                <a:spcPct val="90000"/>
              </a:lnSpc>
              <a:spcBef>
                <a:spcPts val="1067"/>
              </a:spcBef>
              <a:spcAft>
                <a:spcPts val="0"/>
              </a:spcAft>
              <a:buNone/>
            </a:pPr>
            <a:r>
              <a:rPr lang="en" sz="2400" dirty="0"/>
              <a:t>Once the tariff form is fully executed (signed by the Customer and SPP) the document can be found under the </a:t>
            </a:r>
            <a:r>
              <a:rPr lang="en" sz="2400" b="1" dirty="0"/>
              <a:t>Documents</a:t>
            </a:r>
            <a:r>
              <a:rPr lang="en" sz="2400" dirty="0"/>
              <a:t> tab on the </a:t>
            </a:r>
            <a:r>
              <a:rPr lang="en" sz="2400" b="1" dirty="0"/>
              <a:t>Project Details </a:t>
            </a:r>
            <a:r>
              <a:rPr lang="en" sz="2400" dirty="0"/>
              <a:t>page of the application.</a:t>
            </a:r>
            <a:endParaRPr sz="2400" dirty="0"/>
          </a:p>
          <a:p>
            <a:pPr marL="0" indent="0">
              <a:lnSpc>
                <a:spcPct val="90000"/>
              </a:lnSpc>
              <a:spcBef>
                <a:spcPts val="1067"/>
              </a:spcBef>
              <a:spcAft>
                <a:spcPts val="0"/>
              </a:spcAft>
              <a:buNone/>
            </a:pPr>
            <a:r>
              <a:rPr lang="en" sz="2400" dirty="0"/>
              <a:t>The fully executed document will be titled </a:t>
            </a:r>
            <a:r>
              <a:rPr lang="en" sz="2400" b="1" dirty="0"/>
              <a:t>Signed Agreement.</a:t>
            </a:r>
            <a:endParaRPr sz="2400" b="1" dirty="0"/>
          </a:p>
          <a:p>
            <a:pPr marL="609585" indent="0">
              <a:lnSpc>
                <a:spcPct val="90000"/>
              </a:lnSpc>
              <a:spcBef>
                <a:spcPts val="1067"/>
              </a:spcBef>
              <a:spcAft>
                <a:spcPts val="0"/>
              </a:spcAft>
              <a:buNone/>
            </a:pPr>
            <a:endParaRPr sz="2400" dirty="0"/>
          </a:p>
          <a:p>
            <a:pPr marL="0" indent="0">
              <a:lnSpc>
                <a:spcPct val="90000"/>
              </a:lnSpc>
              <a:spcBef>
                <a:spcPts val="1067"/>
              </a:spcBef>
              <a:spcAft>
                <a:spcPts val="0"/>
              </a:spcAft>
              <a:buNone/>
            </a:pPr>
            <a:endParaRPr sz="2400" dirty="0"/>
          </a:p>
          <a:p>
            <a:pPr marL="0" indent="0">
              <a:lnSpc>
                <a:spcPct val="90000"/>
              </a:lnSpc>
              <a:spcBef>
                <a:spcPts val="1067"/>
              </a:spcBef>
              <a:spcAft>
                <a:spcPts val="0"/>
              </a:spcAft>
              <a:buNone/>
            </a:pPr>
            <a:endParaRPr sz="2400" dirty="0"/>
          </a:p>
        </p:txBody>
      </p:sp>
      <p:pic>
        <p:nvPicPr>
          <p:cNvPr id="568" name="Google Shape;568;p59"/>
          <p:cNvPicPr preferRelativeResize="0"/>
          <p:nvPr/>
        </p:nvPicPr>
        <p:blipFill>
          <a:blip r:embed="rId3">
            <a:alphaModFix/>
          </a:blip>
          <a:stretch>
            <a:fillRect/>
          </a:stretch>
        </p:blipFill>
        <p:spPr>
          <a:xfrm>
            <a:off x="5336900" y="2132333"/>
            <a:ext cx="6742535" cy="1099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0"/>
          <p:cNvSpPr txBox="1">
            <a:spLocks noGrp="1"/>
          </p:cNvSpPr>
          <p:nvPr>
            <p:ph type="ctrTitle"/>
          </p:nvPr>
        </p:nvSpPr>
        <p:spPr>
          <a:prstGeom prst="rect">
            <a:avLst/>
          </a:prstGeom>
        </p:spPr>
        <p:txBody>
          <a:bodyPr spcFirstLastPara="1" vert="horz" wrap="square" lIns="91433" tIns="45700" rIns="91433" bIns="45700" rtlCol="0" anchor="ctr" anchorCtr="0">
            <a:normAutofit/>
          </a:bodyPr>
          <a:lstStyle/>
          <a:p>
            <a:br>
              <a:rPr lang="en" dirty="0"/>
            </a:br>
            <a:br>
              <a:rPr lang="en" dirty="0"/>
            </a:br>
            <a:br>
              <a:rPr lang="en" dirty="0"/>
            </a:br>
            <a:r>
              <a:rPr lang="en" dirty="0"/>
              <a:t>Corrections</a:t>
            </a:r>
            <a:endParaRPr dirty="0"/>
          </a:p>
        </p:txBody>
      </p:sp>
      <p:sp>
        <p:nvSpPr>
          <p:cNvPr id="2" name="Subtitle 1">
            <a:extLst>
              <a:ext uri="{FF2B5EF4-FFF2-40B4-BE49-F238E27FC236}">
                <a16:creationId xmlns:a16="http://schemas.microsoft.com/office/drawing/2014/main" id="{D4F36E94-D159-BEF8-58CF-2B109E1E1F22}"/>
              </a:ext>
            </a:extLst>
          </p:cNvPr>
          <p:cNvSpPr>
            <a:spLocks noGrp="1"/>
          </p:cNvSpPr>
          <p:nvPr>
            <p:ph type="subTitle" idx="1"/>
          </p:nvPr>
        </p:nvSpPr>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81" name="Google Shape;581;p61"/>
          <p:cNvPicPr preferRelativeResize="0"/>
          <p:nvPr/>
        </p:nvPicPr>
        <p:blipFill>
          <a:blip r:embed="rId3">
            <a:alphaModFix/>
          </a:blip>
          <a:stretch>
            <a:fillRect/>
          </a:stretch>
        </p:blipFill>
        <p:spPr>
          <a:xfrm>
            <a:off x="5896967" y="1046268"/>
            <a:ext cx="3136968" cy="3521433"/>
          </a:xfrm>
          <a:prstGeom prst="rect">
            <a:avLst/>
          </a:prstGeom>
          <a:noFill/>
          <a:ln>
            <a:noFill/>
          </a:ln>
        </p:spPr>
      </p:pic>
      <p:sp>
        <p:nvSpPr>
          <p:cNvPr id="579" name="Google Shape;579;p61"/>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Completeness Review | Corrections</a:t>
            </a:r>
            <a:endParaRPr/>
          </a:p>
        </p:txBody>
      </p:sp>
      <p:sp>
        <p:nvSpPr>
          <p:cNvPr id="580" name="Google Shape;580;p61"/>
          <p:cNvSpPr txBox="1">
            <a:spLocks noGrp="1"/>
          </p:cNvSpPr>
          <p:nvPr>
            <p:ph type="body" idx="4294967295"/>
          </p:nvPr>
        </p:nvSpPr>
        <p:spPr>
          <a:xfrm>
            <a:off x="274900" y="1046267"/>
            <a:ext cx="5190467" cy="3636700"/>
          </a:xfrm>
          <a:prstGeom prst="rect">
            <a:avLst/>
          </a:prstGeom>
          <a:solidFill>
            <a:schemeClr val="accent2"/>
          </a:solidFill>
          <a:ln>
            <a:solidFill>
              <a:schemeClr val="bg1"/>
            </a:solidFill>
          </a:ln>
        </p:spPr>
        <p:txBody>
          <a:bodyPr spcFirstLastPara="1" vert="horz" wrap="square" lIns="91433" tIns="45700" rIns="91433" bIns="45700" rtlCol="0" anchor="t" anchorCtr="0">
            <a:normAutofit/>
          </a:bodyPr>
          <a:lstStyle/>
          <a:p>
            <a:pPr marL="0" indent="0">
              <a:spcBef>
                <a:spcPts val="1067"/>
              </a:spcBef>
              <a:spcAft>
                <a:spcPts val="0"/>
              </a:spcAft>
              <a:buNone/>
            </a:pPr>
            <a:r>
              <a:rPr lang="en" sz="2400" dirty="0"/>
              <a:t>Applications that do not pass completeness review are sent back to the interconnection applicant for corrections. </a:t>
            </a:r>
            <a:endParaRPr sz="2400" dirty="0"/>
          </a:p>
          <a:p>
            <a:pPr marL="0" indent="0">
              <a:spcBef>
                <a:spcPts val="1067"/>
              </a:spcBef>
              <a:spcAft>
                <a:spcPts val="0"/>
              </a:spcAft>
              <a:buNone/>
            </a:pPr>
            <a:r>
              <a:rPr lang="en" sz="2400" dirty="0"/>
              <a:t>This process is initiated by the system sending an email notification of the review results and required action. </a:t>
            </a:r>
            <a:endParaRPr sz="2400" dirty="0"/>
          </a:p>
        </p:txBody>
      </p:sp>
      <p:pic>
        <p:nvPicPr>
          <p:cNvPr id="582" name="Google Shape;582;p61"/>
          <p:cNvPicPr preferRelativeResize="0"/>
          <p:nvPr/>
        </p:nvPicPr>
        <p:blipFill>
          <a:blip r:embed="rId4">
            <a:alphaModFix/>
          </a:blip>
          <a:stretch>
            <a:fillRect/>
          </a:stretch>
        </p:blipFill>
        <p:spPr>
          <a:xfrm>
            <a:off x="6726634" y="3670366"/>
            <a:ext cx="4990633" cy="2386167"/>
          </a:xfrm>
          <a:prstGeom prst="rect">
            <a:avLst/>
          </a:prstGeom>
          <a:noFill/>
          <a:ln>
            <a:noFill/>
          </a:ln>
          <a:effectLst>
            <a:outerShdw blurRad="57150" dist="19050" dir="5400000" algn="bl" rotWithShape="0">
              <a:srgbClr val="000000">
                <a:alpha val="50000"/>
              </a:srgbClr>
            </a:outerShdw>
          </a:effectLst>
        </p:spPr>
      </p:pic>
      <p:cxnSp>
        <p:nvCxnSpPr>
          <p:cNvPr id="583" name="Google Shape;583;p61"/>
          <p:cNvCxnSpPr>
            <a:cxnSpLocks/>
          </p:cNvCxnSpPr>
          <p:nvPr/>
        </p:nvCxnSpPr>
        <p:spPr>
          <a:xfrm>
            <a:off x="6270767" y="4363767"/>
            <a:ext cx="528800" cy="319200"/>
          </a:xfrm>
          <a:prstGeom prst="bentConnector3">
            <a:avLst>
              <a:gd name="adj1" fmla="val 0"/>
            </a:avLst>
          </a:prstGeom>
          <a:noFill/>
          <a:ln w="57150" cap="flat" cmpd="sng">
            <a:solidFill>
              <a:schemeClr val="accent4"/>
            </a:solidFill>
            <a:prstDash val="solid"/>
            <a:round/>
            <a:headEnd type="none" w="med" len="me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User Registration / Sign In</a:t>
            </a:r>
            <a:endParaRPr/>
          </a:p>
        </p:txBody>
      </p:sp>
      <p:grpSp>
        <p:nvGrpSpPr>
          <p:cNvPr id="117" name="Google Shape;117;p19"/>
          <p:cNvGrpSpPr/>
          <p:nvPr/>
        </p:nvGrpSpPr>
        <p:grpSpPr>
          <a:xfrm>
            <a:off x="6844209" y="2483465"/>
            <a:ext cx="355600" cy="492403"/>
            <a:chOff x="6557157" y="-697451"/>
            <a:chExt cx="266700" cy="369302"/>
          </a:xfrm>
        </p:grpSpPr>
        <p:sp>
          <p:nvSpPr>
            <p:cNvPr id="118" name="Google Shape;118;p19"/>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119" name="Google Shape;119;p19"/>
            <p:cNvSpPr txBox="1"/>
            <p:nvPr/>
          </p:nvSpPr>
          <p:spPr>
            <a:xfrm>
              <a:off x="6557157" y="-697451"/>
              <a:ext cx="266700" cy="3693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1</a:t>
              </a:r>
              <a:endParaRPr sz="1600" dirty="0">
                <a:solidFill>
                  <a:schemeClr val="lt1"/>
                </a:solidFill>
                <a:latin typeface="Lato"/>
                <a:ea typeface="Lato"/>
                <a:cs typeface="Lato"/>
                <a:sym typeface="Lato"/>
              </a:endParaRPr>
            </a:p>
          </p:txBody>
        </p:sp>
      </p:grpSp>
      <p:grpSp>
        <p:nvGrpSpPr>
          <p:cNvPr id="120" name="Google Shape;120;p19"/>
          <p:cNvGrpSpPr/>
          <p:nvPr/>
        </p:nvGrpSpPr>
        <p:grpSpPr>
          <a:xfrm>
            <a:off x="6846100" y="5328266"/>
            <a:ext cx="355600" cy="492403"/>
            <a:chOff x="6558575" y="-697450"/>
            <a:chExt cx="266700" cy="369302"/>
          </a:xfrm>
        </p:grpSpPr>
        <p:sp>
          <p:nvSpPr>
            <p:cNvPr id="121" name="Google Shape;121;p19"/>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122" name="Google Shape;122;p19"/>
            <p:cNvSpPr txBox="1"/>
            <p:nvPr/>
          </p:nvSpPr>
          <p:spPr>
            <a:xfrm>
              <a:off x="6558575" y="-697450"/>
              <a:ext cx="266700" cy="3693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2</a:t>
              </a:r>
              <a:endParaRPr sz="1600">
                <a:solidFill>
                  <a:schemeClr val="lt1"/>
                </a:solidFill>
                <a:latin typeface="Lato"/>
                <a:ea typeface="Lato"/>
                <a:cs typeface="Lato"/>
                <a:sym typeface="Lato"/>
              </a:endParaRPr>
            </a:p>
          </p:txBody>
        </p:sp>
      </p:grpSp>
      <p:sp>
        <p:nvSpPr>
          <p:cNvPr id="2" name="Speech Bubble: Rectangle 1">
            <a:extLst>
              <a:ext uri="{FF2B5EF4-FFF2-40B4-BE49-F238E27FC236}">
                <a16:creationId xmlns:a16="http://schemas.microsoft.com/office/drawing/2014/main" id="{9D64D7F4-D686-B1E8-E906-7B7A01CA4075}"/>
              </a:ext>
            </a:extLst>
          </p:cNvPr>
          <p:cNvSpPr/>
          <p:nvPr/>
        </p:nvSpPr>
        <p:spPr>
          <a:xfrm>
            <a:off x="2082800" y="3797299"/>
            <a:ext cx="4013200" cy="2023369"/>
          </a:xfrm>
          <a:prstGeom prst="wedgeRectCallout">
            <a:avLst>
              <a:gd name="adj1" fmla="val 67435"/>
              <a:gd name="adj2" fmla="val 36024"/>
            </a:avLst>
          </a:prstGeom>
          <a:solidFill>
            <a:schemeClr val="accent5">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3195" indent="0">
              <a:spcBef>
                <a:spcPts val="1067"/>
              </a:spcBef>
              <a:spcAft>
                <a:spcPts val="0"/>
              </a:spcAft>
              <a:buSzPts val="1200"/>
              <a:buNone/>
            </a:pPr>
            <a:r>
              <a:rPr lang="en-US" sz="2400" dirty="0">
                <a:solidFill>
                  <a:schemeClr val="tx1"/>
                </a:solidFill>
              </a:rPr>
              <a:t>2. </a:t>
            </a:r>
            <a:r>
              <a:rPr lang="en-US" sz="2400" b="1" dirty="0">
                <a:solidFill>
                  <a:schemeClr val="tx1"/>
                </a:solidFill>
              </a:rPr>
              <a:t>New users </a:t>
            </a:r>
            <a:r>
              <a:rPr lang="en-US" sz="2400" dirty="0">
                <a:solidFill>
                  <a:schemeClr val="tx1"/>
                </a:solidFill>
              </a:rPr>
              <a:t>navigating to the portal’s publicly accessible webpage register a user account by clicking Sign Up.</a:t>
            </a:r>
          </a:p>
        </p:txBody>
      </p:sp>
      <p:sp>
        <p:nvSpPr>
          <p:cNvPr id="3" name="Speech Bubble: Rectangle 2">
            <a:extLst>
              <a:ext uri="{FF2B5EF4-FFF2-40B4-BE49-F238E27FC236}">
                <a16:creationId xmlns:a16="http://schemas.microsoft.com/office/drawing/2014/main" id="{FD5D1BEA-3307-D97C-968F-7B458362E26F}"/>
              </a:ext>
            </a:extLst>
          </p:cNvPr>
          <p:cNvSpPr/>
          <p:nvPr/>
        </p:nvSpPr>
        <p:spPr>
          <a:xfrm>
            <a:off x="2082800" y="1435100"/>
            <a:ext cx="4013200" cy="2151248"/>
          </a:xfrm>
          <a:prstGeom prst="wedgeRectCallout">
            <a:avLst>
              <a:gd name="adj1" fmla="val 65876"/>
              <a:gd name="adj2" fmla="val 31250"/>
            </a:avLst>
          </a:prstGeom>
          <a:solidFill>
            <a:schemeClr val="accent5">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3195">
              <a:spcBef>
                <a:spcPts val="1067"/>
              </a:spcBef>
              <a:spcAft>
                <a:spcPts val="0"/>
              </a:spcAft>
              <a:buSzPts val="1200"/>
            </a:pPr>
            <a:r>
              <a:rPr lang="en-US" sz="2400" dirty="0">
                <a:solidFill>
                  <a:schemeClr val="tx1"/>
                </a:solidFill>
              </a:rPr>
              <a:t>Navigate to </a:t>
            </a:r>
            <a:r>
              <a:rPr lang="en-US" u="sng" dirty="0">
                <a:hlinkClick r:id="rId3"/>
              </a:rPr>
              <a:t>https://sims.spp.org/login</a:t>
            </a:r>
            <a:endParaRPr lang="en-US" u="sng" dirty="0"/>
          </a:p>
          <a:p>
            <a:pPr marL="660395" indent="-457200">
              <a:spcBef>
                <a:spcPts val="1067"/>
              </a:spcBef>
              <a:spcAft>
                <a:spcPts val="0"/>
              </a:spcAft>
              <a:buSzPts val="1200"/>
              <a:buAutoNum type="arabicPeriod"/>
            </a:pPr>
            <a:r>
              <a:rPr lang="en-US" sz="2400" b="1" dirty="0">
                <a:solidFill>
                  <a:schemeClr val="tx1"/>
                </a:solidFill>
              </a:rPr>
              <a:t>Existing users </a:t>
            </a:r>
            <a:r>
              <a:rPr lang="en-US" sz="2400" dirty="0">
                <a:solidFill>
                  <a:schemeClr val="tx1"/>
                </a:solidFill>
              </a:rPr>
              <a:t>sign in using username or email and password.</a:t>
            </a:r>
          </a:p>
        </p:txBody>
      </p:sp>
      <p:pic>
        <p:nvPicPr>
          <p:cNvPr id="5" name="Picture 4">
            <a:extLst>
              <a:ext uri="{FF2B5EF4-FFF2-40B4-BE49-F238E27FC236}">
                <a16:creationId xmlns:a16="http://schemas.microsoft.com/office/drawing/2014/main" id="{5E837911-090A-93CA-2D39-8E5F7A91BB2B}"/>
              </a:ext>
            </a:extLst>
          </p:cNvPr>
          <p:cNvPicPr>
            <a:picLocks noChangeAspect="1"/>
          </p:cNvPicPr>
          <p:nvPr/>
        </p:nvPicPr>
        <p:blipFill>
          <a:blip r:embed="rId4"/>
          <a:stretch>
            <a:fillRect/>
          </a:stretch>
        </p:blipFill>
        <p:spPr>
          <a:xfrm>
            <a:off x="7369989" y="1293531"/>
            <a:ext cx="3668123" cy="458563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2" name="Picture 1">
            <a:extLst>
              <a:ext uri="{FF2B5EF4-FFF2-40B4-BE49-F238E27FC236}">
                <a16:creationId xmlns:a16="http://schemas.microsoft.com/office/drawing/2014/main" id="{C9DB0A67-F7B7-FC85-C923-0AF675F0DE95}"/>
              </a:ext>
            </a:extLst>
          </p:cNvPr>
          <p:cNvPicPr>
            <a:picLocks noChangeAspect="1"/>
          </p:cNvPicPr>
          <p:nvPr/>
        </p:nvPicPr>
        <p:blipFill>
          <a:blip r:embed="rId3"/>
          <a:stretch>
            <a:fillRect/>
          </a:stretch>
        </p:blipFill>
        <p:spPr>
          <a:xfrm>
            <a:off x="4144700" y="895551"/>
            <a:ext cx="7772400" cy="4131363"/>
          </a:xfrm>
          <a:prstGeom prst="rect">
            <a:avLst/>
          </a:prstGeom>
        </p:spPr>
      </p:pic>
      <p:sp>
        <p:nvSpPr>
          <p:cNvPr id="589" name="Google Shape;589;p62"/>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Completeness Review | Corrections</a:t>
            </a:r>
            <a:endParaRPr/>
          </a:p>
        </p:txBody>
      </p:sp>
      <p:sp>
        <p:nvSpPr>
          <p:cNvPr id="590" name="Google Shape;590;p62"/>
          <p:cNvSpPr txBox="1">
            <a:spLocks noGrp="1"/>
          </p:cNvSpPr>
          <p:nvPr>
            <p:ph type="body" idx="4294967295"/>
          </p:nvPr>
        </p:nvSpPr>
        <p:spPr>
          <a:xfrm>
            <a:off x="274900" y="1046267"/>
            <a:ext cx="3619600" cy="3005033"/>
          </a:xfrm>
          <a:prstGeom prst="rect">
            <a:avLst/>
          </a:prstGeom>
          <a:solidFill>
            <a:schemeClr val="accent2"/>
          </a:solidFill>
          <a:ln>
            <a:solidFill>
              <a:schemeClr val="bg1"/>
            </a:solidFill>
          </a:ln>
        </p:spPr>
        <p:txBody>
          <a:bodyPr spcFirstLastPara="1" vert="horz" wrap="square" lIns="91433" tIns="45700" rIns="91433" bIns="45700" rtlCol="0" anchor="t" anchorCtr="0">
            <a:normAutofit/>
          </a:bodyPr>
          <a:lstStyle/>
          <a:p>
            <a:pPr marL="0" indent="0">
              <a:spcBef>
                <a:spcPts val="1067"/>
              </a:spcBef>
              <a:spcAft>
                <a:spcPts val="0"/>
              </a:spcAft>
              <a:buNone/>
            </a:pPr>
            <a:r>
              <a:rPr lang="en" sz="2400" dirty="0"/>
              <a:t>After clicking project ID on My Projects page, the Application Details page will allow the user to re-enter and edit the application to correct the flagged deficiencies. </a:t>
            </a:r>
            <a:endParaRPr sz="2400" dirty="0"/>
          </a:p>
        </p:txBody>
      </p:sp>
      <p:sp>
        <p:nvSpPr>
          <p:cNvPr id="592" name="Google Shape;592;p62"/>
          <p:cNvSpPr/>
          <p:nvPr/>
        </p:nvSpPr>
        <p:spPr>
          <a:xfrm rot="21035074">
            <a:off x="3406303" y="2714381"/>
            <a:ext cx="2858800" cy="254000"/>
          </a:xfrm>
          <a:prstGeom prst="rightArrow">
            <a:avLst>
              <a:gd name="adj1" fmla="val 50000"/>
              <a:gd name="adj2" fmla="val 95765"/>
            </a:avLst>
          </a:prstGeom>
          <a:solidFill>
            <a:schemeClr val="accent2"/>
          </a:solidFill>
          <a:ln>
            <a:noFill/>
          </a:ln>
        </p:spPr>
        <p:txBody>
          <a:bodyPr spcFirstLastPara="1" wrap="square" lIns="121900" tIns="121900" rIns="121900" bIns="121900" anchor="ctr" anchorCtr="0">
            <a:noAutofit/>
          </a:bodyPr>
          <a:lstStyle/>
          <a:p>
            <a:endParaRPr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63"/>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Completeness Review | Corrections</a:t>
            </a:r>
            <a:endParaRPr/>
          </a:p>
        </p:txBody>
      </p:sp>
      <p:sp>
        <p:nvSpPr>
          <p:cNvPr id="599" name="Google Shape;599;p63"/>
          <p:cNvSpPr txBox="1">
            <a:spLocks noGrp="1"/>
          </p:cNvSpPr>
          <p:nvPr>
            <p:ph type="body" idx="4294967295"/>
          </p:nvPr>
        </p:nvSpPr>
        <p:spPr>
          <a:xfrm>
            <a:off x="274900" y="1046267"/>
            <a:ext cx="3670800" cy="2953500"/>
          </a:xfrm>
          <a:prstGeom prst="rect">
            <a:avLst/>
          </a:prstGeom>
          <a:solidFill>
            <a:schemeClr val="accent2"/>
          </a:solidFill>
          <a:ln>
            <a:solidFill>
              <a:schemeClr val="bg1"/>
            </a:solidFill>
          </a:ln>
        </p:spPr>
        <p:txBody>
          <a:bodyPr spcFirstLastPara="1" vert="horz" wrap="square" lIns="91433" tIns="45700" rIns="91433" bIns="45700" rtlCol="0" anchor="t" anchorCtr="0">
            <a:normAutofit/>
          </a:bodyPr>
          <a:lstStyle/>
          <a:p>
            <a:pPr marL="0" indent="0">
              <a:spcBef>
                <a:spcPts val="1067"/>
              </a:spcBef>
              <a:spcAft>
                <a:spcPts val="0"/>
              </a:spcAft>
              <a:buNone/>
            </a:pPr>
            <a:r>
              <a:rPr lang="en" sz="2400" dirty="0"/>
              <a:t>Upon re-entering application, system guides user to alert them to fields requiring corrections by displaying flag indicators as well as the reviewer’s comments. </a:t>
            </a:r>
            <a:endParaRPr sz="2400" dirty="0"/>
          </a:p>
        </p:txBody>
      </p:sp>
      <p:pic>
        <p:nvPicPr>
          <p:cNvPr id="600" name="Google Shape;600;p63"/>
          <p:cNvPicPr preferRelativeResize="0"/>
          <p:nvPr/>
        </p:nvPicPr>
        <p:blipFill>
          <a:blip r:embed="rId3">
            <a:alphaModFix/>
          </a:blip>
          <a:stretch>
            <a:fillRect/>
          </a:stretch>
        </p:blipFill>
        <p:spPr>
          <a:xfrm>
            <a:off x="4180029" y="1110534"/>
            <a:ext cx="4594304" cy="3041333"/>
          </a:xfrm>
          <a:prstGeom prst="rect">
            <a:avLst/>
          </a:prstGeom>
          <a:noFill/>
          <a:ln>
            <a:solidFill>
              <a:schemeClr val="accent2"/>
            </a:solidFill>
          </a:ln>
          <a:effectLst>
            <a:outerShdw blurRad="57150" dist="19050" dir="5400000" algn="bl" rotWithShape="0">
              <a:srgbClr val="000000">
                <a:alpha val="50000"/>
              </a:srgbClr>
            </a:outerShdw>
          </a:effectLst>
        </p:spPr>
      </p:pic>
      <p:pic>
        <p:nvPicPr>
          <p:cNvPr id="601" name="Google Shape;601;p63"/>
          <p:cNvPicPr preferRelativeResize="0"/>
          <p:nvPr/>
        </p:nvPicPr>
        <p:blipFill rotWithShape="1">
          <a:blip r:embed="rId3">
            <a:alphaModFix/>
          </a:blip>
          <a:srcRect l="19147" t="75605" r="20640" b="5035"/>
          <a:stretch/>
        </p:blipFill>
        <p:spPr>
          <a:xfrm>
            <a:off x="4086567" y="4766500"/>
            <a:ext cx="6198133" cy="1319168"/>
          </a:xfrm>
          <a:prstGeom prst="rect">
            <a:avLst/>
          </a:prstGeom>
          <a:noFill/>
          <a:ln>
            <a:solidFill>
              <a:schemeClr val="accent2"/>
            </a:solidFill>
          </a:ln>
          <a:effectLst>
            <a:outerShdw blurRad="57150" dist="19050" dir="5400000" algn="bl" rotWithShape="0">
              <a:srgbClr val="000000">
                <a:alpha val="50000"/>
              </a:srgbClr>
            </a:outerShdw>
          </a:effectLst>
        </p:spPr>
      </p:pic>
      <p:sp>
        <p:nvSpPr>
          <p:cNvPr id="602" name="Google Shape;602;p63"/>
          <p:cNvSpPr/>
          <p:nvPr/>
        </p:nvSpPr>
        <p:spPr>
          <a:xfrm>
            <a:off x="7262700" y="1110533"/>
            <a:ext cx="1511600" cy="403600"/>
          </a:xfrm>
          <a:prstGeom prst="rect">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603" name="Google Shape;603;p63"/>
          <p:cNvCxnSpPr/>
          <p:nvPr/>
        </p:nvCxnSpPr>
        <p:spPr>
          <a:xfrm rot="10800000">
            <a:off x="7262633" y="1528133"/>
            <a:ext cx="840400" cy="1729600"/>
          </a:xfrm>
          <a:prstGeom prst="straightConnector1">
            <a:avLst/>
          </a:prstGeom>
          <a:noFill/>
          <a:ln w="19050" cap="flat" cmpd="sng">
            <a:solidFill>
              <a:schemeClr val="accent2"/>
            </a:solidFill>
            <a:prstDash val="solid"/>
            <a:round/>
            <a:headEnd type="none" w="med" len="med"/>
            <a:tailEnd type="none" w="med" len="med"/>
          </a:ln>
        </p:spPr>
      </p:cxnSp>
      <p:cxnSp>
        <p:nvCxnSpPr>
          <p:cNvPr id="604" name="Google Shape;604;p63"/>
          <p:cNvCxnSpPr/>
          <p:nvPr/>
        </p:nvCxnSpPr>
        <p:spPr>
          <a:xfrm rot="10800000">
            <a:off x="8782067" y="1514133"/>
            <a:ext cx="3291600" cy="1743600"/>
          </a:xfrm>
          <a:prstGeom prst="straightConnector1">
            <a:avLst/>
          </a:prstGeom>
          <a:noFill/>
          <a:ln w="19050" cap="flat" cmpd="sng">
            <a:solidFill>
              <a:schemeClr val="accent2"/>
            </a:solidFill>
            <a:prstDash val="solid"/>
            <a:round/>
            <a:headEnd type="none" w="med" len="med"/>
            <a:tailEnd type="none" w="med" len="med"/>
          </a:ln>
        </p:spPr>
      </p:cxnSp>
      <p:sp>
        <p:nvSpPr>
          <p:cNvPr id="605" name="Google Shape;605;p63"/>
          <p:cNvSpPr/>
          <p:nvPr/>
        </p:nvSpPr>
        <p:spPr>
          <a:xfrm>
            <a:off x="5126833" y="3397800"/>
            <a:ext cx="2682000" cy="602400"/>
          </a:xfrm>
          <a:prstGeom prst="rect">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06" name="Google Shape;606;p63"/>
          <p:cNvSpPr/>
          <p:nvPr/>
        </p:nvSpPr>
        <p:spPr>
          <a:xfrm>
            <a:off x="4053100" y="4766633"/>
            <a:ext cx="6231600" cy="1319200"/>
          </a:xfrm>
          <a:prstGeom prst="rect">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607" name="Google Shape;607;p63"/>
          <p:cNvCxnSpPr/>
          <p:nvPr/>
        </p:nvCxnSpPr>
        <p:spPr>
          <a:xfrm rot="10800000" flipH="1">
            <a:off x="4069400" y="4000333"/>
            <a:ext cx="1064400" cy="770000"/>
          </a:xfrm>
          <a:prstGeom prst="straightConnector1">
            <a:avLst/>
          </a:prstGeom>
          <a:noFill/>
          <a:ln w="19050" cap="flat" cmpd="sng">
            <a:solidFill>
              <a:schemeClr val="accent2"/>
            </a:solidFill>
            <a:prstDash val="solid"/>
            <a:round/>
            <a:headEnd type="none" w="med" len="med"/>
            <a:tailEnd type="none" w="med" len="med"/>
          </a:ln>
        </p:spPr>
      </p:cxnSp>
      <p:cxnSp>
        <p:nvCxnSpPr>
          <p:cNvPr id="608" name="Google Shape;608;p63"/>
          <p:cNvCxnSpPr/>
          <p:nvPr/>
        </p:nvCxnSpPr>
        <p:spPr>
          <a:xfrm rot="10800000">
            <a:off x="7780933" y="3999767"/>
            <a:ext cx="2514000" cy="777600"/>
          </a:xfrm>
          <a:prstGeom prst="straightConnector1">
            <a:avLst/>
          </a:prstGeom>
          <a:noFill/>
          <a:ln w="19050" cap="flat" cmpd="sng">
            <a:solidFill>
              <a:schemeClr val="accent2"/>
            </a:solidFill>
            <a:prstDash val="solid"/>
            <a:round/>
            <a:headEnd type="none" w="med" len="med"/>
            <a:tailEnd type="none" w="med" len="med"/>
          </a:ln>
        </p:spPr>
      </p:cxnSp>
      <p:pic>
        <p:nvPicPr>
          <p:cNvPr id="609" name="Google Shape;609;p63"/>
          <p:cNvPicPr preferRelativeResize="0"/>
          <p:nvPr/>
        </p:nvPicPr>
        <p:blipFill rotWithShape="1">
          <a:blip r:embed="rId3">
            <a:alphaModFix/>
          </a:blip>
          <a:srcRect l="67430" b="86908"/>
          <a:stretch/>
        </p:blipFill>
        <p:spPr>
          <a:xfrm>
            <a:off x="8105036" y="3252036"/>
            <a:ext cx="3958901" cy="1053433"/>
          </a:xfrm>
          <a:prstGeom prst="rect">
            <a:avLst/>
          </a:prstGeom>
          <a:noFill/>
          <a:ln>
            <a:solidFill>
              <a:schemeClr val="accent2"/>
            </a:solidFill>
          </a:ln>
          <a:effectLst>
            <a:outerShdw blurRad="57150" dist="19050" dir="5400000" algn="bl" rotWithShape="0">
              <a:srgbClr val="000000">
                <a:alpha val="50000"/>
              </a:srgbClr>
            </a:outerShdw>
          </a:effectLst>
        </p:spPr>
      </p:pic>
      <p:sp>
        <p:nvSpPr>
          <p:cNvPr id="610" name="Google Shape;610;p63"/>
          <p:cNvSpPr/>
          <p:nvPr/>
        </p:nvSpPr>
        <p:spPr>
          <a:xfrm>
            <a:off x="8105033" y="3252033"/>
            <a:ext cx="3958800" cy="1053600"/>
          </a:xfrm>
          <a:prstGeom prst="rect">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4"/>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Completeness Review | Corrections</a:t>
            </a:r>
            <a:endParaRPr/>
          </a:p>
        </p:txBody>
      </p:sp>
      <p:pic>
        <p:nvPicPr>
          <p:cNvPr id="618" name="Google Shape;618;p64"/>
          <p:cNvPicPr preferRelativeResize="0"/>
          <p:nvPr/>
        </p:nvPicPr>
        <p:blipFill>
          <a:blip r:embed="rId3">
            <a:alphaModFix/>
          </a:blip>
          <a:stretch>
            <a:fillRect/>
          </a:stretch>
        </p:blipFill>
        <p:spPr>
          <a:xfrm>
            <a:off x="5900867" y="1046281"/>
            <a:ext cx="6003900" cy="2979265"/>
          </a:xfrm>
          <a:prstGeom prst="rect">
            <a:avLst/>
          </a:prstGeom>
          <a:noFill/>
          <a:ln>
            <a:noFill/>
          </a:ln>
        </p:spPr>
      </p:pic>
      <p:sp>
        <p:nvSpPr>
          <p:cNvPr id="2" name="Speech Bubble: Rectangle 1">
            <a:extLst>
              <a:ext uri="{FF2B5EF4-FFF2-40B4-BE49-F238E27FC236}">
                <a16:creationId xmlns:a16="http://schemas.microsoft.com/office/drawing/2014/main" id="{6EE05B8E-D592-B01C-B46D-1D6FFA8C3496}"/>
              </a:ext>
            </a:extLst>
          </p:cNvPr>
          <p:cNvSpPr/>
          <p:nvPr/>
        </p:nvSpPr>
        <p:spPr>
          <a:xfrm>
            <a:off x="863600" y="1351082"/>
            <a:ext cx="4368800" cy="3157418"/>
          </a:xfrm>
          <a:prstGeom prst="wedgeRectCallout">
            <a:avLst>
              <a:gd name="adj1" fmla="val 69881"/>
              <a:gd name="adj2" fmla="val -17901"/>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spcBef>
                <a:spcPts val="1067"/>
              </a:spcBef>
            </a:pPr>
            <a:r>
              <a:rPr lang="en-US" sz="2400" dirty="0"/>
              <a:t>Fields that have been corrected will display an updated flag icon and the prior value as well as reviewer comment remain accessible to the applicant for reference.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65"/>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Completeness Review | Corrections Review</a:t>
            </a:r>
            <a:endParaRPr/>
          </a:p>
        </p:txBody>
      </p:sp>
      <p:pic>
        <p:nvPicPr>
          <p:cNvPr id="625" name="Google Shape;625;p65"/>
          <p:cNvPicPr preferRelativeResize="0"/>
          <p:nvPr/>
        </p:nvPicPr>
        <p:blipFill>
          <a:blip r:embed="rId3">
            <a:alphaModFix/>
          </a:blip>
          <a:stretch>
            <a:fillRect/>
          </a:stretch>
        </p:blipFill>
        <p:spPr>
          <a:xfrm>
            <a:off x="3540467" y="1046261"/>
            <a:ext cx="8395003" cy="4769400"/>
          </a:xfrm>
          <a:prstGeom prst="rect">
            <a:avLst/>
          </a:prstGeom>
          <a:noFill/>
          <a:ln>
            <a:noFill/>
          </a:ln>
        </p:spPr>
      </p:pic>
      <p:sp>
        <p:nvSpPr>
          <p:cNvPr id="626" name="Google Shape;626;p65"/>
          <p:cNvSpPr txBox="1">
            <a:spLocks noGrp="1"/>
          </p:cNvSpPr>
          <p:nvPr>
            <p:ph type="body" idx="4294967295"/>
          </p:nvPr>
        </p:nvSpPr>
        <p:spPr>
          <a:xfrm>
            <a:off x="274899" y="792267"/>
            <a:ext cx="3092400" cy="5786334"/>
          </a:xfrm>
          <a:prstGeom prst="rect">
            <a:avLst/>
          </a:prstGeom>
          <a:solidFill>
            <a:schemeClr val="accent2"/>
          </a:solidFill>
          <a:ln>
            <a:solidFill>
              <a:schemeClr val="bg1"/>
            </a:solidFill>
          </a:ln>
        </p:spPr>
        <p:txBody>
          <a:bodyPr spcFirstLastPara="1" vert="horz" wrap="square" lIns="91433" tIns="45700" rIns="91433" bIns="45700" rtlCol="0" anchor="t" anchorCtr="0">
            <a:noAutofit/>
          </a:bodyPr>
          <a:lstStyle/>
          <a:p>
            <a:pPr marL="0" indent="0">
              <a:spcBef>
                <a:spcPts val="0"/>
              </a:spcBef>
              <a:spcAft>
                <a:spcPts val="0"/>
              </a:spcAft>
              <a:buNone/>
            </a:pPr>
            <a:r>
              <a:rPr lang="en" sz="1900" dirty="0"/>
              <a:t>Corrections Review acts as a second round of completeness review after the applicant has made changes. </a:t>
            </a:r>
          </a:p>
          <a:p>
            <a:pPr marL="0" indent="0">
              <a:spcBef>
                <a:spcPts val="0"/>
              </a:spcBef>
              <a:spcAft>
                <a:spcPts val="0"/>
              </a:spcAft>
              <a:buNone/>
            </a:pPr>
            <a:endParaRPr sz="1900" dirty="0"/>
          </a:p>
          <a:p>
            <a:pPr marL="0" indent="0">
              <a:spcBef>
                <a:spcPts val="0"/>
              </a:spcBef>
              <a:spcAft>
                <a:spcPts val="0"/>
              </a:spcAft>
              <a:buNone/>
            </a:pPr>
            <a:r>
              <a:rPr lang="en" sz="1900" dirty="0"/>
              <a:t>Previously flagged fields that have been corrected by applicant are indicated accordingly. </a:t>
            </a:r>
          </a:p>
          <a:p>
            <a:pPr marL="0" indent="0">
              <a:spcBef>
                <a:spcPts val="0"/>
              </a:spcBef>
              <a:spcAft>
                <a:spcPts val="0"/>
              </a:spcAft>
              <a:buNone/>
            </a:pPr>
            <a:endParaRPr sz="1900" dirty="0"/>
          </a:p>
          <a:p>
            <a:pPr marL="0" indent="0">
              <a:spcBef>
                <a:spcPts val="0"/>
              </a:spcBef>
              <a:spcAft>
                <a:spcPts val="0"/>
              </a:spcAft>
              <a:buNone/>
            </a:pPr>
            <a:r>
              <a:rPr lang="en" sz="1900" dirty="0"/>
              <a:t>Reviewer can see previous field value and comment for reference in Corrections Review process.</a:t>
            </a:r>
          </a:p>
          <a:p>
            <a:pPr marL="0" indent="0">
              <a:spcBef>
                <a:spcPts val="0"/>
              </a:spcBef>
              <a:spcAft>
                <a:spcPts val="0"/>
              </a:spcAft>
              <a:buNone/>
            </a:pPr>
            <a:endParaRPr sz="1900" dirty="0"/>
          </a:p>
          <a:p>
            <a:pPr marL="0" indent="0">
              <a:spcBef>
                <a:spcPts val="0"/>
              </a:spcBef>
              <a:spcAft>
                <a:spcPts val="0"/>
              </a:spcAft>
              <a:buNone/>
            </a:pPr>
            <a:r>
              <a:rPr lang="en" sz="1900" dirty="0"/>
              <a:t>This process can continue iteratively until all issues are resolved.</a:t>
            </a:r>
            <a:endParaRPr sz="19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66"/>
          <p:cNvSpPr txBox="1">
            <a:spLocks noGrp="1"/>
          </p:cNvSpPr>
          <p:nvPr>
            <p:ph type="ctrTitle"/>
          </p:nvPr>
        </p:nvSpPr>
        <p:spPr>
          <a:prstGeom prst="rect">
            <a:avLst/>
          </a:prstGeom>
        </p:spPr>
        <p:txBody>
          <a:bodyPr spcFirstLastPara="1" vert="horz" wrap="square" lIns="91433" tIns="45700" rIns="91433" bIns="45700" rtlCol="0" anchor="ctr" anchorCtr="0">
            <a:normAutofit/>
          </a:bodyPr>
          <a:lstStyle/>
          <a:p>
            <a:br>
              <a:rPr lang="en" dirty="0">
                <a:solidFill>
                  <a:srgbClr val="E37872"/>
                </a:solidFill>
              </a:rPr>
            </a:br>
            <a:br>
              <a:rPr lang="en" dirty="0">
                <a:solidFill>
                  <a:srgbClr val="E37872"/>
                </a:solidFill>
              </a:rPr>
            </a:br>
            <a:br>
              <a:rPr lang="en" dirty="0">
                <a:solidFill>
                  <a:srgbClr val="E37872"/>
                </a:solidFill>
              </a:rPr>
            </a:br>
            <a:r>
              <a:rPr lang="en" dirty="0">
                <a:solidFill>
                  <a:srgbClr val="E37872"/>
                </a:solidFill>
              </a:rPr>
              <a:t>My Projects</a:t>
            </a:r>
            <a:endParaRPr dirty="0">
              <a:solidFill>
                <a:srgbClr val="E3787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67"/>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My Projects</a:t>
            </a:r>
            <a:endParaRPr/>
          </a:p>
        </p:txBody>
      </p:sp>
      <p:sp>
        <p:nvSpPr>
          <p:cNvPr id="639" name="Google Shape;639;p67"/>
          <p:cNvSpPr txBox="1">
            <a:spLocks noGrp="1"/>
          </p:cNvSpPr>
          <p:nvPr>
            <p:ph type="body" idx="4294967295"/>
          </p:nvPr>
        </p:nvSpPr>
        <p:spPr>
          <a:xfrm>
            <a:off x="274900" y="1046266"/>
            <a:ext cx="4106000" cy="5354533"/>
          </a:xfrm>
          <a:prstGeom prst="rect">
            <a:avLst/>
          </a:prstGeom>
          <a:solidFill>
            <a:srgbClr val="E37872"/>
          </a:solidFill>
          <a:ln>
            <a:solidFill>
              <a:schemeClr val="bg1"/>
            </a:solidFill>
          </a:ln>
        </p:spPr>
        <p:txBody>
          <a:bodyPr spcFirstLastPara="1" vert="horz" wrap="square" lIns="91433" tIns="45700" rIns="91433" bIns="45700" rtlCol="0" anchor="t" anchorCtr="0">
            <a:noAutofit/>
          </a:bodyPr>
          <a:lstStyle/>
          <a:p>
            <a:pPr marL="0" indent="0">
              <a:spcBef>
                <a:spcPts val="1067"/>
              </a:spcBef>
              <a:spcAft>
                <a:spcPts val="0"/>
              </a:spcAft>
              <a:buNone/>
            </a:pPr>
            <a:r>
              <a:rPr lang="en" sz="2100" dirty="0"/>
              <a:t>The My Projects page provides a summary view to all users for the projects they have access to.</a:t>
            </a:r>
            <a:endParaRPr sz="2100" dirty="0"/>
          </a:p>
          <a:p>
            <a:pPr marL="0" indent="0">
              <a:spcBef>
                <a:spcPts val="1067"/>
              </a:spcBef>
              <a:spcAft>
                <a:spcPts val="0"/>
              </a:spcAft>
              <a:buNone/>
            </a:pPr>
            <a:r>
              <a:rPr lang="en" sz="2100" dirty="0"/>
              <a:t>My Projects functionality includes: </a:t>
            </a:r>
            <a:endParaRPr sz="2100" dirty="0"/>
          </a:p>
          <a:p>
            <a:pPr marL="609585" indent="-434329">
              <a:spcBef>
                <a:spcPts val="1067"/>
              </a:spcBef>
              <a:spcAft>
                <a:spcPts val="0"/>
              </a:spcAft>
              <a:buClr>
                <a:schemeClr val="bg1"/>
              </a:buClr>
              <a:buSzPct val="100000"/>
              <a:buAutoNum type="arabicPeriod"/>
            </a:pPr>
            <a:r>
              <a:rPr lang="en" sz="2100" dirty="0"/>
              <a:t>View customization via column selection, column order, sort, search, and preset filter functions</a:t>
            </a:r>
            <a:endParaRPr sz="2100" dirty="0"/>
          </a:p>
          <a:p>
            <a:pPr marL="609585" indent="-434329">
              <a:spcBef>
                <a:spcPts val="0"/>
              </a:spcBef>
              <a:spcAft>
                <a:spcPts val="0"/>
              </a:spcAft>
              <a:buClr>
                <a:schemeClr val="bg1"/>
              </a:buClr>
              <a:buSzPct val="100000"/>
              <a:buAutoNum type="arabicPeriod"/>
            </a:pPr>
            <a:r>
              <a:rPr lang="en" sz="2100" dirty="0"/>
              <a:t>Access to individual Project Details via the ID hyperlink</a:t>
            </a:r>
            <a:endParaRPr sz="2100" dirty="0"/>
          </a:p>
          <a:p>
            <a:pPr marL="609585" indent="-434329">
              <a:spcBef>
                <a:spcPts val="0"/>
              </a:spcBef>
              <a:spcAft>
                <a:spcPts val="0"/>
              </a:spcAft>
              <a:buClr>
                <a:schemeClr val="bg1"/>
              </a:buClr>
              <a:buSzPct val="100000"/>
              <a:buAutoNum type="arabicPeriod"/>
            </a:pPr>
            <a:r>
              <a:rPr lang="en" sz="2100" dirty="0"/>
              <a:t>Project data export (Excel or CSV file) </a:t>
            </a:r>
            <a:endParaRPr sz="2100" dirty="0"/>
          </a:p>
          <a:p>
            <a:pPr marL="609585" indent="-434329">
              <a:spcBef>
                <a:spcPts val="0"/>
              </a:spcBef>
              <a:spcAft>
                <a:spcPts val="0"/>
              </a:spcAft>
              <a:buClr>
                <a:schemeClr val="bg1"/>
              </a:buClr>
              <a:buSzPct val="100000"/>
              <a:buAutoNum type="arabicPeriod"/>
            </a:pPr>
            <a:r>
              <a:rPr lang="en" sz="2100" dirty="0"/>
              <a:t>Accessing project-specific user actions</a:t>
            </a:r>
            <a:endParaRPr sz="2100" dirty="0"/>
          </a:p>
        </p:txBody>
      </p:sp>
      <p:pic>
        <p:nvPicPr>
          <p:cNvPr id="7" name="Picture 6">
            <a:extLst>
              <a:ext uri="{FF2B5EF4-FFF2-40B4-BE49-F238E27FC236}">
                <a16:creationId xmlns:a16="http://schemas.microsoft.com/office/drawing/2014/main" id="{0E44EE71-7545-BCFD-A91B-468AB48C23EB}"/>
              </a:ext>
            </a:extLst>
          </p:cNvPr>
          <p:cNvPicPr>
            <a:picLocks noChangeAspect="1"/>
          </p:cNvPicPr>
          <p:nvPr/>
        </p:nvPicPr>
        <p:blipFill>
          <a:blip r:embed="rId3"/>
          <a:stretch>
            <a:fillRect/>
          </a:stretch>
        </p:blipFill>
        <p:spPr>
          <a:xfrm>
            <a:off x="4664849" y="1596639"/>
            <a:ext cx="7252251" cy="366472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3" name="Picture 2">
            <a:extLst>
              <a:ext uri="{FF2B5EF4-FFF2-40B4-BE49-F238E27FC236}">
                <a16:creationId xmlns:a16="http://schemas.microsoft.com/office/drawing/2014/main" id="{9F601C1C-EF65-EE7A-E3AE-00C5360512D5}"/>
              </a:ext>
            </a:extLst>
          </p:cNvPr>
          <p:cNvPicPr>
            <a:picLocks noChangeAspect="1"/>
          </p:cNvPicPr>
          <p:nvPr/>
        </p:nvPicPr>
        <p:blipFill>
          <a:blip r:embed="rId3"/>
          <a:stretch>
            <a:fillRect/>
          </a:stretch>
        </p:blipFill>
        <p:spPr>
          <a:xfrm>
            <a:off x="4774043" y="1290286"/>
            <a:ext cx="6680495" cy="3676514"/>
          </a:xfrm>
          <a:prstGeom prst="rect">
            <a:avLst/>
          </a:prstGeom>
        </p:spPr>
      </p:pic>
      <p:sp>
        <p:nvSpPr>
          <p:cNvPr id="646" name="Google Shape;646;p68"/>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My Projects | Data Export</a:t>
            </a:r>
            <a:endParaRPr/>
          </a:p>
        </p:txBody>
      </p:sp>
      <p:sp>
        <p:nvSpPr>
          <p:cNvPr id="647" name="Google Shape;647;p68"/>
          <p:cNvSpPr txBox="1">
            <a:spLocks noGrp="1"/>
          </p:cNvSpPr>
          <p:nvPr>
            <p:ph type="body" idx="4294967295"/>
          </p:nvPr>
        </p:nvSpPr>
        <p:spPr>
          <a:xfrm>
            <a:off x="274900" y="1046267"/>
            <a:ext cx="3264400" cy="3449533"/>
          </a:xfrm>
          <a:prstGeom prst="rect">
            <a:avLst/>
          </a:prstGeom>
          <a:solidFill>
            <a:srgbClr val="E37872"/>
          </a:solidFill>
          <a:ln>
            <a:solidFill>
              <a:schemeClr val="bg1"/>
            </a:solidFill>
          </a:ln>
        </p:spPr>
        <p:txBody>
          <a:bodyPr spcFirstLastPara="1" vert="horz" wrap="square" lIns="91433" tIns="45700" rIns="91433" bIns="45700" rtlCol="0" anchor="t" anchorCtr="0">
            <a:normAutofit/>
          </a:bodyPr>
          <a:lstStyle/>
          <a:p>
            <a:pPr marL="0" indent="0">
              <a:spcBef>
                <a:spcPts val="1067"/>
              </a:spcBef>
              <a:spcAft>
                <a:spcPts val="0"/>
              </a:spcAft>
              <a:buNone/>
            </a:pPr>
            <a:r>
              <a:rPr lang="en" sz="2400" dirty="0"/>
              <a:t>Export data from the My Projects page by: </a:t>
            </a:r>
            <a:endParaRPr sz="2400" dirty="0"/>
          </a:p>
          <a:p>
            <a:pPr marL="609585" indent="-457189">
              <a:spcBef>
                <a:spcPts val="1067"/>
              </a:spcBef>
              <a:spcAft>
                <a:spcPts val="0"/>
              </a:spcAft>
              <a:buClr>
                <a:schemeClr val="bg1"/>
              </a:buClr>
              <a:buSzPct val="100000"/>
              <a:buAutoNum type="arabicPeriod"/>
            </a:pPr>
            <a:r>
              <a:rPr lang="en" sz="2400" dirty="0"/>
              <a:t>Clicking the export button,</a:t>
            </a:r>
            <a:endParaRPr sz="2400" dirty="0"/>
          </a:p>
          <a:p>
            <a:pPr marL="609585" indent="-457189">
              <a:spcBef>
                <a:spcPts val="0"/>
              </a:spcBef>
              <a:spcAft>
                <a:spcPts val="0"/>
              </a:spcAft>
              <a:buClr>
                <a:schemeClr val="bg1"/>
              </a:buClr>
              <a:buSzPct val="100000"/>
              <a:buAutoNum type="arabicPeriod"/>
            </a:pPr>
            <a:r>
              <a:rPr lang="en" sz="2400" dirty="0"/>
              <a:t>selecting the export file type,</a:t>
            </a:r>
            <a:endParaRPr sz="2400" dirty="0"/>
          </a:p>
          <a:p>
            <a:pPr marL="609585" indent="-457189">
              <a:spcBef>
                <a:spcPts val="0"/>
              </a:spcBef>
              <a:spcAft>
                <a:spcPts val="0"/>
              </a:spcAft>
              <a:buClr>
                <a:schemeClr val="bg1"/>
              </a:buClr>
              <a:buSzPct val="100000"/>
              <a:buAutoNum type="arabicPeriod"/>
            </a:pPr>
            <a:r>
              <a:rPr lang="en" sz="2400" dirty="0"/>
              <a:t>and clicking “Export”.</a:t>
            </a:r>
            <a:endParaRPr sz="2400" dirty="0"/>
          </a:p>
        </p:txBody>
      </p:sp>
      <p:sp>
        <p:nvSpPr>
          <p:cNvPr id="649" name="Google Shape;649;p68"/>
          <p:cNvSpPr/>
          <p:nvPr/>
        </p:nvSpPr>
        <p:spPr>
          <a:xfrm>
            <a:off x="6405441" y="2635633"/>
            <a:ext cx="268400" cy="2708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650" name="Google Shape;650;p68"/>
          <p:cNvSpPr txBox="1"/>
          <p:nvPr/>
        </p:nvSpPr>
        <p:spPr>
          <a:xfrm>
            <a:off x="6361841" y="2524832"/>
            <a:ext cx="355600" cy="4924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2</a:t>
            </a:r>
            <a:endParaRPr sz="1600" dirty="0">
              <a:solidFill>
                <a:schemeClr val="lt1"/>
              </a:solidFill>
              <a:latin typeface="Lato"/>
              <a:ea typeface="Lato"/>
              <a:cs typeface="Lato"/>
              <a:sym typeface="Lato"/>
            </a:endParaRPr>
          </a:p>
        </p:txBody>
      </p:sp>
      <p:grpSp>
        <p:nvGrpSpPr>
          <p:cNvPr id="651" name="Google Shape;651;p68"/>
          <p:cNvGrpSpPr/>
          <p:nvPr/>
        </p:nvGrpSpPr>
        <p:grpSpPr>
          <a:xfrm>
            <a:off x="10879382" y="1858187"/>
            <a:ext cx="355600" cy="492403"/>
            <a:chOff x="6558575" y="-697451"/>
            <a:chExt cx="266700" cy="369302"/>
          </a:xfrm>
        </p:grpSpPr>
        <p:sp>
          <p:nvSpPr>
            <p:cNvPr id="652" name="Google Shape;652;p68"/>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653" name="Google Shape;653;p68"/>
            <p:cNvSpPr txBox="1"/>
            <p:nvPr/>
          </p:nvSpPr>
          <p:spPr>
            <a:xfrm>
              <a:off x="6558575" y="-697451"/>
              <a:ext cx="266700" cy="3693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1</a:t>
              </a:r>
              <a:endParaRPr sz="1600" dirty="0">
                <a:solidFill>
                  <a:schemeClr val="lt1"/>
                </a:solidFill>
                <a:latin typeface="Lato"/>
                <a:ea typeface="Lato"/>
                <a:cs typeface="Lato"/>
                <a:sym typeface="Lato"/>
              </a:endParaRPr>
            </a:p>
          </p:txBody>
        </p:sp>
      </p:grpSp>
      <p:sp>
        <p:nvSpPr>
          <p:cNvPr id="656" name="Google Shape;656;p68"/>
          <p:cNvSpPr/>
          <p:nvPr/>
        </p:nvSpPr>
        <p:spPr>
          <a:xfrm>
            <a:off x="9389938" y="3952084"/>
            <a:ext cx="268400" cy="2708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dirty="0"/>
          </a:p>
        </p:txBody>
      </p:sp>
      <p:sp>
        <p:nvSpPr>
          <p:cNvPr id="657" name="Google Shape;657;p68"/>
          <p:cNvSpPr txBox="1"/>
          <p:nvPr/>
        </p:nvSpPr>
        <p:spPr>
          <a:xfrm>
            <a:off x="9346338" y="3841283"/>
            <a:ext cx="355600" cy="4924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3</a:t>
            </a:r>
            <a:endParaRPr sz="1600" dirty="0">
              <a:solidFill>
                <a:schemeClr val="lt1"/>
              </a:solidFill>
              <a:latin typeface="Lato"/>
              <a:ea typeface="Lato"/>
              <a:cs typeface="Lato"/>
              <a:sym typeface="La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4" name="Picture 3">
            <a:extLst>
              <a:ext uri="{FF2B5EF4-FFF2-40B4-BE49-F238E27FC236}">
                <a16:creationId xmlns:a16="http://schemas.microsoft.com/office/drawing/2014/main" id="{3873F6C4-64FB-D4D7-1754-E13D9302C287}"/>
              </a:ext>
            </a:extLst>
          </p:cNvPr>
          <p:cNvPicPr>
            <a:picLocks noChangeAspect="1"/>
          </p:cNvPicPr>
          <p:nvPr/>
        </p:nvPicPr>
        <p:blipFill>
          <a:blip r:embed="rId3"/>
          <a:stretch>
            <a:fillRect/>
          </a:stretch>
        </p:blipFill>
        <p:spPr>
          <a:xfrm>
            <a:off x="4219353" y="4385034"/>
            <a:ext cx="7772400" cy="2394289"/>
          </a:xfrm>
          <a:prstGeom prst="rect">
            <a:avLst/>
          </a:prstGeom>
        </p:spPr>
      </p:pic>
      <p:pic>
        <p:nvPicPr>
          <p:cNvPr id="3" name="Picture 2">
            <a:extLst>
              <a:ext uri="{FF2B5EF4-FFF2-40B4-BE49-F238E27FC236}">
                <a16:creationId xmlns:a16="http://schemas.microsoft.com/office/drawing/2014/main" id="{F4BEF261-9D03-3CED-F97B-14CDBF216B68}"/>
              </a:ext>
            </a:extLst>
          </p:cNvPr>
          <p:cNvPicPr>
            <a:picLocks noChangeAspect="1"/>
          </p:cNvPicPr>
          <p:nvPr/>
        </p:nvPicPr>
        <p:blipFill>
          <a:blip r:embed="rId3"/>
          <a:stretch>
            <a:fillRect/>
          </a:stretch>
        </p:blipFill>
        <p:spPr>
          <a:xfrm>
            <a:off x="4209702" y="1943546"/>
            <a:ext cx="7772400" cy="2394289"/>
          </a:xfrm>
          <a:prstGeom prst="rect">
            <a:avLst/>
          </a:prstGeom>
        </p:spPr>
      </p:pic>
      <p:pic>
        <p:nvPicPr>
          <p:cNvPr id="2" name="Picture 1">
            <a:extLst>
              <a:ext uri="{FF2B5EF4-FFF2-40B4-BE49-F238E27FC236}">
                <a16:creationId xmlns:a16="http://schemas.microsoft.com/office/drawing/2014/main" id="{CDDDEEC2-E414-AB44-75F6-ED9A5A2C6CDD}"/>
              </a:ext>
            </a:extLst>
          </p:cNvPr>
          <p:cNvPicPr>
            <a:picLocks noChangeAspect="1"/>
          </p:cNvPicPr>
          <p:nvPr/>
        </p:nvPicPr>
        <p:blipFill>
          <a:blip r:embed="rId4"/>
          <a:stretch>
            <a:fillRect/>
          </a:stretch>
        </p:blipFill>
        <p:spPr>
          <a:xfrm>
            <a:off x="4209702" y="589933"/>
            <a:ext cx="7772400" cy="1306414"/>
          </a:xfrm>
          <a:prstGeom prst="rect">
            <a:avLst/>
          </a:prstGeom>
        </p:spPr>
      </p:pic>
      <p:sp>
        <p:nvSpPr>
          <p:cNvPr id="664" name="Google Shape;664;p69"/>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My Projects | View Customization</a:t>
            </a:r>
            <a:endParaRPr/>
          </a:p>
        </p:txBody>
      </p:sp>
      <p:sp>
        <p:nvSpPr>
          <p:cNvPr id="665" name="Google Shape;665;p69"/>
          <p:cNvSpPr txBox="1">
            <a:spLocks noGrp="1"/>
          </p:cNvSpPr>
          <p:nvPr>
            <p:ph type="body" idx="4294967295"/>
          </p:nvPr>
        </p:nvSpPr>
        <p:spPr>
          <a:xfrm>
            <a:off x="274900" y="1038500"/>
            <a:ext cx="3821200" cy="3160633"/>
          </a:xfrm>
          <a:prstGeom prst="rect">
            <a:avLst/>
          </a:prstGeom>
          <a:solidFill>
            <a:srgbClr val="E37872"/>
          </a:solidFill>
          <a:ln>
            <a:solidFill>
              <a:schemeClr val="bg1"/>
            </a:solidFill>
          </a:ln>
        </p:spPr>
        <p:txBody>
          <a:bodyPr spcFirstLastPara="1" vert="horz" wrap="square" lIns="91433" tIns="45700" rIns="91433" bIns="45700" rtlCol="0" anchor="t" anchorCtr="0">
            <a:normAutofit fontScale="92500" lnSpcReduction="10000"/>
          </a:bodyPr>
          <a:lstStyle/>
          <a:p>
            <a:pPr marL="0" indent="0">
              <a:spcBef>
                <a:spcPts val="1067"/>
              </a:spcBef>
              <a:spcAft>
                <a:spcPts val="0"/>
              </a:spcAft>
              <a:buClr>
                <a:schemeClr val="bg1"/>
              </a:buClr>
              <a:buNone/>
            </a:pPr>
            <a:r>
              <a:rPr lang="en" sz="2400" dirty="0"/>
              <a:t>View customization options on My Projects can be performed by: </a:t>
            </a:r>
            <a:endParaRPr sz="2400" dirty="0"/>
          </a:p>
          <a:p>
            <a:pPr marL="609596" indent="-457200">
              <a:spcBef>
                <a:spcPts val="1067"/>
              </a:spcBef>
              <a:spcAft>
                <a:spcPts val="0"/>
              </a:spcAft>
              <a:buClr>
                <a:schemeClr val="bg1"/>
              </a:buClr>
              <a:buSzPct val="100000"/>
              <a:buFont typeface="+mj-lt"/>
              <a:buAutoNum type="arabicPeriod"/>
            </a:pPr>
            <a:r>
              <a:rPr lang="en" sz="2400" dirty="0"/>
              <a:t>Changing column order </a:t>
            </a:r>
            <a:endParaRPr sz="2400" dirty="0"/>
          </a:p>
          <a:p>
            <a:pPr marL="609596" indent="-457200">
              <a:spcBef>
                <a:spcPts val="0"/>
              </a:spcBef>
              <a:spcAft>
                <a:spcPts val="0"/>
              </a:spcAft>
              <a:buClr>
                <a:schemeClr val="bg1"/>
              </a:buClr>
              <a:buSzPct val="100000"/>
              <a:buFont typeface="+mj-lt"/>
              <a:buAutoNum type="arabicPeriod"/>
            </a:pPr>
            <a:r>
              <a:rPr lang="en" sz="2400" dirty="0"/>
              <a:t>Changing column selection</a:t>
            </a:r>
            <a:endParaRPr sz="2400" dirty="0"/>
          </a:p>
          <a:p>
            <a:pPr marL="609596" indent="-457200">
              <a:spcBef>
                <a:spcPts val="0"/>
              </a:spcBef>
              <a:spcAft>
                <a:spcPts val="0"/>
              </a:spcAft>
              <a:buClr>
                <a:schemeClr val="bg1"/>
              </a:buClr>
              <a:buSzPct val="100000"/>
              <a:buFont typeface="+mj-lt"/>
              <a:buAutoNum type="arabicPeriod"/>
            </a:pPr>
            <a:r>
              <a:rPr lang="en" sz="2400" dirty="0"/>
              <a:t>Application search</a:t>
            </a:r>
            <a:endParaRPr sz="2400" dirty="0"/>
          </a:p>
          <a:p>
            <a:pPr marL="609596" indent="-457200">
              <a:spcBef>
                <a:spcPts val="0"/>
              </a:spcBef>
              <a:spcAft>
                <a:spcPts val="0"/>
              </a:spcAft>
              <a:buClr>
                <a:schemeClr val="bg1"/>
              </a:buClr>
              <a:buSzPct val="100000"/>
              <a:buFont typeface="+mj-lt"/>
              <a:buAutoNum type="arabicPeriod"/>
            </a:pPr>
            <a:r>
              <a:rPr lang="en" sz="2400" dirty="0"/>
              <a:t>Filtering on column values</a:t>
            </a:r>
            <a:endParaRPr sz="2400" dirty="0"/>
          </a:p>
        </p:txBody>
      </p:sp>
      <p:sp>
        <p:nvSpPr>
          <p:cNvPr id="669" name="Google Shape;669;p69"/>
          <p:cNvSpPr/>
          <p:nvPr/>
        </p:nvSpPr>
        <p:spPr>
          <a:xfrm>
            <a:off x="8409130" y="989112"/>
            <a:ext cx="268400" cy="2708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670" name="Google Shape;670;p69"/>
          <p:cNvSpPr txBox="1"/>
          <p:nvPr/>
        </p:nvSpPr>
        <p:spPr>
          <a:xfrm>
            <a:off x="8371698" y="859589"/>
            <a:ext cx="355600" cy="4924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1</a:t>
            </a:r>
            <a:endParaRPr sz="1600" dirty="0">
              <a:solidFill>
                <a:schemeClr val="lt1"/>
              </a:solidFill>
              <a:latin typeface="Lato"/>
              <a:ea typeface="Lato"/>
              <a:cs typeface="Lato"/>
              <a:sym typeface="Lato"/>
            </a:endParaRPr>
          </a:p>
        </p:txBody>
      </p:sp>
      <p:sp>
        <p:nvSpPr>
          <p:cNvPr id="671" name="Google Shape;671;p69"/>
          <p:cNvSpPr/>
          <p:nvPr/>
        </p:nvSpPr>
        <p:spPr>
          <a:xfrm>
            <a:off x="8415298" y="1292703"/>
            <a:ext cx="1262400" cy="3848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672" name="Google Shape;672;p69"/>
          <p:cNvCxnSpPr/>
          <p:nvPr/>
        </p:nvCxnSpPr>
        <p:spPr>
          <a:xfrm rot="10800000">
            <a:off x="8126330" y="1384782"/>
            <a:ext cx="282800" cy="4400"/>
          </a:xfrm>
          <a:prstGeom prst="straightConnector1">
            <a:avLst/>
          </a:prstGeom>
          <a:noFill/>
          <a:ln w="9525" cap="flat" cmpd="sng">
            <a:solidFill>
              <a:schemeClr val="accent4"/>
            </a:solidFill>
            <a:prstDash val="solid"/>
            <a:round/>
            <a:headEnd type="none" w="med" len="med"/>
            <a:tailEnd type="triangle" w="med" len="med"/>
          </a:ln>
        </p:spPr>
      </p:cxnSp>
      <p:cxnSp>
        <p:nvCxnSpPr>
          <p:cNvPr id="673" name="Google Shape;673;p69"/>
          <p:cNvCxnSpPr/>
          <p:nvPr/>
        </p:nvCxnSpPr>
        <p:spPr>
          <a:xfrm rot="10800000" flipH="1">
            <a:off x="9677698" y="1383181"/>
            <a:ext cx="288400" cy="1600"/>
          </a:xfrm>
          <a:prstGeom prst="straightConnector1">
            <a:avLst/>
          </a:prstGeom>
          <a:noFill/>
          <a:ln w="9525" cap="flat" cmpd="sng">
            <a:solidFill>
              <a:schemeClr val="accent4"/>
            </a:solidFill>
            <a:prstDash val="solid"/>
            <a:round/>
            <a:headEnd type="none" w="med" len="med"/>
            <a:tailEnd type="triangle" w="med" len="med"/>
          </a:ln>
        </p:spPr>
      </p:cxnSp>
      <p:sp>
        <p:nvSpPr>
          <p:cNvPr id="675" name="Google Shape;675;p69"/>
          <p:cNvSpPr/>
          <p:nvPr/>
        </p:nvSpPr>
        <p:spPr>
          <a:xfrm>
            <a:off x="9046498" y="2527758"/>
            <a:ext cx="1330400" cy="1681200"/>
          </a:xfrm>
          <a:prstGeom prst="roundRect">
            <a:avLst>
              <a:gd name="adj" fmla="val 9108"/>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6" name="Google Shape;676;p69"/>
          <p:cNvSpPr/>
          <p:nvPr/>
        </p:nvSpPr>
        <p:spPr>
          <a:xfrm>
            <a:off x="8738195" y="2481140"/>
            <a:ext cx="268400" cy="2708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677" name="Google Shape;677;p69"/>
          <p:cNvSpPr txBox="1"/>
          <p:nvPr/>
        </p:nvSpPr>
        <p:spPr>
          <a:xfrm>
            <a:off x="8690898" y="2375999"/>
            <a:ext cx="355600" cy="4924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2</a:t>
            </a:r>
            <a:endParaRPr sz="1600" dirty="0">
              <a:solidFill>
                <a:schemeClr val="lt1"/>
              </a:solidFill>
              <a:latin typeface="Lato"/>
              <a:ea typeface="Lato"/>
              <a:cs typeface="Lato"/>
              <a:sym typeface="Lato"/>
            </a:endParaRPr>
          </a:p>
        </p:txBody>
      </p:sp>
      <p:sp>
        <p:nvSpPr>
          <p:cNvPr id="678" name="Google Shape;678;p69"/>
          <p:cNvSpPr/>
          <p:nvPr/>
        </p:nvSpPr>
        <p:spPr>
          <a:xfrm>
            <a:off x="11430480" y="2082199"/>
            <a:ext cx="268400" cy="2708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679" name="Google Shape;679;p69"/>
          <p:cNvSpPr txBox="1"/>
          <p:nvPr/>
        </p:nvSpPr>
        <p:spPr>
          <a:xfrm>
            <a:off x="11386880" y="1971398"/>
            <a:ext cx="355600" cy="4924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3</a:t>
            </a:r>
            <a:endParaRPr sz="1600" dirty="0">
              <a:solidFill>
                <a:schemeClr val="lt1"/>
              </a:solidFill>
              <a:latin typeface="Lato"/>
              <a:ea typeface="Lato"/>
              <a:cs typeface="Lato"/>
              <a:sym typeface="Lato"/>
            </a:endParaRPr>
          </a:p>
        </p:txBody>
      </p:sp>
      <p:sp>
        <p:nvSpPr>
          <p:cNvPr id="681" name="Google Shape;681;p69"/>
          <p:cNvSpPr/>
          <p:nvPr/>
        </p:nvSpPr>
        <p:spPr>
          <a:xfrm>
            <a:off x="9046498" y="4924867"/>
            <a:ext cx="1330400" cy="1745486"/>
          </a:xfrm>
          <a:prstGeom prst="roundRect">
            <a:avLst>
              <a:gd name="adj" fmla="val 9108"/>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2" name="Google Shape;682;p69"/>
          <p:cNvSpPr/>
          <p:nvPr/>
        </p:nvSpPr>
        <p:spPr>
          <a:xfrm>
            <a:off x="8738195" y="4924867"/>
            <a:ext cx="268400" cy="2708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683" name="Google Shape;683;p69"/>
          <p:cNvSpPr txBox="1"/>
          <p:nvPr/>
        </p:nvSpPr>
        <p:spPr>
          <a:xfrm>
            <a:off x="8695798" y="4795632"/>
            <a:ext cx="355600" cy="4924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4</a:t>
            </a:r>
            <a:endParaRPr sz="1600" dirty="0">
              <a:solidFill>
                <a:schemeClr val="lt1"/>
              </a:solidFill>
              <a:latin typeface="Lato"/>
              <a:ea typeface="Lato"/>
              <a:cs typeface="Lato"/>
              <a:sym typeface="La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5" name="Picture 4">
            <a:extLst>
              <a:ext uri="{FF2B5EF4-FFF2-40B4-BE49-F238E27FC236}">
                <a16:creationId xmlns:a16="http://schemas.microsoft.com/office/drawing/2014/main" id="{C74C54B9-BE43-9BF1-30D5-A67BD7D30561}"/>
              </a:ext>
            </a:extLst>
          </p:cNvPr>
          <p:cNvPicPr>
            <a:picLocks noChangeAspect="1"/>
          </p:cNvPicPr>
          <p:nvPr/>
        </p:nvPicPr>
        <p:blipFill>
          <a:blip r:embed="rId3"/>
          <a:stretch>
            <a:fillRect/>
          </a:stretch>
        </p:blipFill>
        <p:spPr>
          <a:xfrm>
            <a:off x="4300251" y="3627016"/>
            <a:ext cx="3219066" cy="2881934"/>
          </a:xfrm>
          <a:prstGeom prst="rect">
            <a:avLst/>
          </a:prstGeom>
        </p:spPr>
      </p:pic>
      <p:pic>
        <p:nvPicPr>
          <p:cNvPr id="3" name="Picture 2">
            <a:extLst>
              <a:ext uri="{FF2B5EF4-FFF2-40B4-BE49-F238E27FC236}">
                <a16:creationId xmlns:a16="http://schemas.microsoft.com/office/drawing/2014/main" id="{8C0F5C34-EE27-A34F-2052-4AB946BD2601}"/>
              </a:ext>
            </a:extLst>
          </p:cNvPr>
          <p:cNvPicPr>
            <a:picLocks noChangeAspect="1"/>
          </p:cNvPicPr>
          <p:nvPr/>
        </p:nvPicPr>
        <p:blipFill>
          <a:blip r:embed="rId4"/>
          <a:stretch>
            <a:fillRect/>
          </a:stretch>
        </p:blipFill>
        <p:spPr>
          <a:xfrm>
            <a:off x="4242833" y="1073401"/>
            <a:ext cx="7772400" cy="1475634"/>
          </a:xfrm>
          <a:prstGeom prst="rect">
            <a:avLst/>
          </a:prstGeom>
        </p:spPr>
      </p:pic>
      <p:sp>
        <p:nvSpPr>
          <p:cNvPr id="690" name="Google Shape;690;p70"/>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My Projects | Saving Preset Filters</a:t>
            </a:r>
            <a:endParaRPr/>
          </a:p>
        </p:txBody>
      </p:sp>
      <p:sp>
        <p:nvSpPr>
          <p:cNvPr id="691" name="Google Shape;691;p70"/>
          <p:cNvSpPr txBox="1">
            <a:spLocks noGrp="1"/>
          </p:cNvSpPr>
          <p:nvPr>
            <p:ph type="body" idx="4294967295"/>
          </p:nvPr>
        </p:nvSpPr>
        <p:spPr>
          <a:xfrm>
            <a:off x="274900" y="826999"/>
            <a:ext cx="3864000" cy="5942101"/>
          </a:xfrm>
          <a:prstGeom prst="rect">
            <a:avLst/>
          </a:prstGeom>
          <a:solidFill>
            <a:srgbClr val="E37872"/>
          </a:solidFill>
          <a:ln>
            <a:solidFill>
              <a:schemeClr val="bg1"/>
            </a:solidFill>
          </a:ln>
        </p:spPr>
        <p:txBody>
          <a:bodyPr spcFirstLastPara="1" vert="horz" wrap="square" lIns="121900" tIns="121900" rIns="121900" bIns="48767" rtlCol="0" anchor="t" anchorCtr="0">
            <a:noAutofit/>
          </a:bodyPr>
          <a:lstStyle/>
          <a:p>
            <a:pPr marL="0" indent="0">
              <a:spcBef>
                <a:spcPts val="0"/>
              </a:spcBef>
              <a:spcAft>
                <a:spcPts val="0"/>
              </a:spcAft>
              <a:buClr>
                <a:schemeClr val="bg1"/>
              </a:buClr>
              <a:buNone/>
            </a:pPr>
            <a:r>
              <a:rPr lang="en" sz="1900" dirty="0"/>
              <a:t>Once view customization has been configured, those settings can be saved as a Preset View Filter for easy, repeatable access. To save a preset filter: </a:t>
            </a:r>
          </a:p>
          <a:p>
            <a:pPr marL="0" indent="0">
              <a:spcBef>
                <a:spcPts val="0"/>
              </a:spcBef>
              <a:spcAft>
                <a:spcPts val="0"/>
              </a:spcAft>
              <a:buClr>
                <a:schemeClr val="bg1"/>
              </a:buClr>
              <a:buNone/>
            </a:pPr>
            <a:r>
              <a:rPr lang="en" sz="1900" dirty="0"/>
              <a:t>1. Filter/customize the page view as desired</a:t>
            </a:r>
          </a:p>
          <a:p>
            <a:pPr marL="0" indent="0">
              <a:spcBef>
                <a:spcPts val="0"/>
              </a:spcBef>
              <a:spcAft>
                <a:spcPts val="0"/>
              </a:spcAft>
              <a:buClr>
                <a:schemeClr val="bg1"/>
              </a:buClr>
              <a:buNone/>
            </a:pPr>
            <a:r>
              <a:rPr lang="en" sz="1900" dirty="0"/>
              <a:t>2. Click the “+” to Create Preset</a:t>
            </a:r>
          </a:p>
          <a:p>
            <a:pPr marL="0" indent="0">
              <a:spcBef>
                <a:spcPts val="0"/>
              </a:spcBef>
              <a:spcAft>
                <a:spcPts val="0"/>
              </a:spcAft>
              <a:buClr>
                <a:schemeClr val="bg1"/>
              </a:buClr>
              <a:buNone/>
            </a:pPr>
            <a:r>
              <a:rPr lang="en" sz="1900" dirty="0"/>
              <a:t>3. Name the preset and click the “✓” to save</a:t>
            </a:r>
          </a:p>
          <a:p>
            <a:pPr marL="0" indent="0">
              <a:spcBef>
                <a:spcPts val="0"/>
              </a:spcBef>
              <a:spcAft>
                <a:spcPts val="0"/>
              </a:spcAft>
              <a:buClr>
                <a:schemeClr val="bg1"/>
              </a:buClr>
              <a:buNone/>
            </a:pPr>
            <a:r>
              <a:rPr lang="en" sz="1900" dirty="0"/>
              <a:t>4. Note: Preset filters can be saved to the My Projects page (config.ic-applications-presets) and/or to the home (dashboard) page (config.dashboard-outstanding-actions)</a:t>
            </a:r>
          </a:p>
          <a:p>
            <a:pPr marL="0" indent="0">
              <a:spcBef>
                <a:spcPts val="0"/>
              </a:spcBef>
              <a:spcAft>
                <a:spcPts val="0"/>
              </a:spcAft>
              <a:buClr>
                <a:schemeClr val="bg1"/>
              </a:buClr>
              <a:buNone/>
            </a:pPr>
            <a:r>
              <a:rPr lang="en" sz="1900" dirty="0"/>
              <a:t>5. Presets can also be saved privately (only visible to acting user) or publicly (visible to all users)</a:t>
            </a:r>
            <a:endParaRPr sz="1900" dirty="0"/>
          </a:p>
        </p:txBody>
      </p:sp>
      <p:grpSp>
        <p:nvGrpSpPr>
          <p:cNvPr id="693" name="Google Shape;693;p70"/>
          <p:cNvGrpSpPr/>
          <p:nvPr/>
        </p:nvGrpSpPr>
        <p:grpSpPr>
          <a:xfrm>
            <a:off x="9763133" y="1495095"/>
            <a:ext cx="355600" cy="492403"/>
            <a:chOff x="6558575" y="-697450"/>
            <a:chExt cx="266700" cy="369302"/>
          </a:xfrm>
        </p:grpSpPr>
        <p:sp>
          <p:nvSpPr>
            <p:cNvPr id="694" name="Google Shape;694;p70"/>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695" name="Google Shape;695;p70"/>
            <p:cNvSpPr txBox="1"/>
            <p:nvPr/>
          </p:nvSpPr>
          <p:spPr>
            <a:xfrm>
              <a:off x="6558575" y="-697450"/>
              <a:ext cx="266700" cy="3693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1</a:t>
              </a:r>
              <a:endParaRPr sz="1600" dirty="0">
                <a:solidFill>
                  <a:schemeClr val="lt1"/>
                </a:solidFill>
                <a:latin typeface="Lato"/>
                <a:ea typeface="Lato"/>
                <a:cs typeface="Lato"/>
                <a:sym typeface="Lato"/>
              </a:endParaRPr>
            </a:p>
          </p:txBody>
        </p:sp>
      </p:grpSp>
      <p:grpSp>
        <p:nvGrpSpPr>
          <p:cNvPr id="698" name="Google Shape;698;p70"/>
          <p:cNvGrpSpPr/>
          <p:nvPr/>
        </p:nvGrpSpPr>
        <p:grpSpPr>
          <a:xfrm>
            <a:off x="4095300" y="3622666"/>
            <a:ext cx="355600" cy="492403"/>
            <a:chOff x="6558575" y="-697450"/>
            <a:chExt cx="266700" cy="369302"/>
          </a:xfrm>
        </p:grpSpPr>
        <p:sp>
          <p:nvSpPr>
            <p:cNvPr id="699" name="Google Shape;699;p70"/>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700" name="Google Shape;700;p70"/>
            <p:cNvSpPr txBox="1"/>
            <p:nvPr/>
          </p:nvSpPr>
          <p:spPr>
            <a:xfrm>
              <a:off x="6558575" y="-697450"/>
              <a:ext cx="266700" cy="3693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1</a:t>
              </a:r>
              <a:endParaRPr sz="1600">
                <a:solidFill>
                  <a:schemeClr val="lt1"/>
                </a:solidFill>
                <a:latin typeface="Lato"/>
                <a:ea typeface="Lato"/>
                <a:cs typeface="Lato"/>
                <a:sym typeface="Lato"/>
              </a:endParaRPr>
            </a:p>
          </p:txBody>
        </p:sp>
      </p:grpSp>
      <p:sp>
        <p:nvSpPr>
          <p:cNvPr id="701" name="Google Shape;701;p70"/>
          <p:cNvSpPr/>
          <p:nvPr/>
        </p:nvSpPr>
        <p:spPr>
          <a:xfrm>
            <a:off x="4138900" y="3733467"/>
            <a:ext cx="268400" cy="2708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702" name="Google Shape;702;p70"/>
          <p:cNvSpPr txBox="1"/>
          <p:nvPr/>
        </p:nvSpPr>
        <p:spPr>
          <a:xfrm>
            <a:off x="4095300" y="3622667"/>
            <a:ext cx="355600" cy="4924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3</a:t>
            </a:r>
            <a:endParaRPr sz="1600" dirty="0">
              <a:solidFill>
                <a:schemeClr val="lt1"/>
              </a:solidFill>
              <a:latin typeface="Lato"/>
              <a:ea typeface="Lato"/>
              <a:cs typeface="Lato"/>
              <a:sym typeface="Lato"/>
            </a:endParaRPr>
          </a:p>
        </p:txBody>
      </p:sp>
      <p:pic>
        <p:nvPicPr>
          <p:cNvPr id="703" name="Google Shape;703;p70"/>
          <p:cNvPicPr preferRelativeResize="0"/>
          <p:nvPr/>
        </p:nvPicPr>
        <p:blipFill>
          <a:blip r:embed="rId5">
            <a:alphaModFix/>
          </a:blip>
          <a:stretch>
            <a:fillRect/>
          </a:stretch>
        </p:blipFill>
        <p:spPr>
          <a:xfrm>
            <a:off x="4300251" y="2847934"/>
            <a:ext cx="1940600" cy="619473"/>
          </a:xfrm>
          <a:prstGeom prst="rect">
            <a:avLst/>
          </a:prstGeom>
          <a:noFill/>
          <a:ln>
            <a:noFill/>
          </a:ln>
        </p:spPr>
      </p:pic>
      <p:grpSp>
        <p:nvGrpSpPr>
          <p:cNvPr id="704" name="Google Shape;704;p70"/>
          <p:cNvGrpSpPr/>
          <p:nvPr/>
        </p:nvGrpSpPr>
        <p:grpSpPr>
          <a:xfrm>
            <a:off x="6094351" y="2975000"/>
            <a:ext cx="355600" cy="492403"/>
            <a:chOff x="6558575" y="-697450"/>
            <a:chExt cx="266700" cy="369302"/>
          </a:xfrm>
        </p:grpSpPr>
        <p:sp>
          <p:nvSpPr>
            <p:cNvPr id="705" name="Google Shape;705;p70"/>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706" name="Google Shape;706;p70"/>
            <p:cNvSpPr txBox="1"/>
            <p:nvPr/>
          </p:nvSpPr>
          <p:spPr>
            <a:xfrm>
              <a:off x="6558575" y="-697450"/>
              <a:ext cx="266700" cy="3693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1</a:t>
              </a:r>
              <a:endParaRPr sz="1600">
                <a:solidFill>
                  <a:schemeClr val="lt1"/>
                </a:solidFill>
                <a:latin typeface="Lato"/>
                <a:ea typeface="Lato"/>
                <a:cs typeface="Lato"/>
                <a:sym typeface="Lato"/>
              </a:endParaRPr>
            </a:p>
          </p:txBody>
        </p:sp>
      </p:grpSp>
      <p:sp>
        <p:nvSpPr>
          <p:cNvPr id="707" name="Google Shape;707;p70"/>
          <p:cNvSpPr/>
          <p:nvPr/>
        </p:nvSpPr>
        <p:spPr>
          <a:xfrm>
            <a:off x="6137951" y="3085800"/>
            <a:ext cx="268400" cy="2708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708" name="Google Shape;708;p70"/>
          <p:cNvSpPr txBox="1"/>
          <p:nvPr/>
        </p:nvSpPr>
        <p:spPr>
          <a:xfrm>
            <a:off x="6094351" y="2975001"/>
            <a:ext cx="3556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2</a:t>
            </a:r>
            <a:endParaRPr sz="1600">
              <a:solidFill>
                <a:schemeClr val="lt1"/>
              </a:solidFill>
              <a:latin typeface="Lato"/>
              <a:ea typeface="Lato"/>
              <a:cs typeface="Lato"/>
              <a:sym typeface="Lato"/>
            </a:endParaRPr>
          </a:p>
        </p:txBody>
      </p:sp>
      <p:sp>
        <p:nvSpPr>
          <p:cNvPr id="713" name="Google Shape;713;p70"/>
          <p:cNvSpPr/>
          <p:nvPr/>
        </p:nvSpPr>
        <p:spPr>
          <a:xfrm>
            <a:off x="7332675" y="5649199"/>
            <a:ext cx="268400" cy="2708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714" name="Google Shape;714;p70"/>
          <p:cNvSpPr txBox="1"/>
          <p:nvPr/>
        </p:nvSpPr>
        <p:spPr>
          <a:xfrm>
            <a:off x="7289075" y="5538398"/>
            <a:ext cx="355600" cy="4924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4</a:t>
            </a:r>
            <a:endParaRPr sz="1600" dirty="0">
              <a:solidFill>
                <a:schemeClr val="lt1"/>
              </a:solidFill>
              <a:latin typeface="Lato"/>
              <a:ea typeface="Lato"/>
              <a:cs typeface="Lato"/>
              <a:sym typeface="Lato"/>
            </a:endParaRPr>
          </a:p>
        </p:txBody>
      </p:sp>
      <p:grpSp>
        <p:nvGrpSpPr>
          <p:cNvPr id="715" name="Google Shape;715;p70"/>
          <p:cNvGrpSpPr/>
          <p:nvPr/>
        </p:nvGrpSpPr>
        <p:grpSpPr>
          <a:xfrm>
            <a:off x="7204596" y="4821781"/>
            <a:ext cx="355600" cy="492403"/>
            <a:chOff x="6558575" y="-697450"/>
            <a:chExt cx="266700" cy="369302"/>
          </a:xfrm>
        </p:grpSpPr>
        <p:sp>
          <p:nvSpPr>
            <p:cNvPr id="716" name="Google Shape;716;p70"/>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717" name="Google Shape;717;p70"/>
            <p:cNvSpPr txBox="1"/>
            <p:nvPr/>
          </p:nvSpPr>
          <p:spPr>
            <a:xfrm>
              <a:off x="6558575" y="-697450"/>
              <a:ext cx="266700" cy="3693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5</a:t>
              </a:r>
              <a:endParaRPr sz="1600" dirty="0">
                <a:solidFill>
                  <a:schemeClr val="lt1"/>
                </a:solidFill>
                <a:latin typeface="Lato"/>
                <a:ea typeface="Lato"/>
                <a:cs typeface="Lato"/>
                <a:sym typeface="Lato"/>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71"/>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My Projects | User Actions</a:t>
            </a:r>
            <a:endParaRPr/>
          </a:p>
        </p:txBody>
      </p:sp>
      <p:sp>
        <p:nvSpPr>
          <p:cNvPr id="726" name="Google Shape;726;p71"/>
          <p:cNvSpPr txBox="1">
            <a:spLocks noGrp="1"/>
          </p:cNvSpPr>
          <p:nvPr>
            <p:ph type="body" idx="4294967295"/>
          </p:nvPr>
        </p:nvSpPr>
        <p:spPr>
          <a:xfrm>
            <a:off x="274900" y="1046266"/>
            <a:ext cx="4333600" cy="5367234"/>
          </a:xfrm>
          <a:prstGeom prst="rect">
            <a:avLst/>
          </a:prstGeom>
          <a:solidFill>
            <a:srgbClr val="E37872"/>
          </a:solidFill>
          <a:ln>
            <a:solidFill>
              <a:schemeClr val="bg1"/>
            </a:solidFill>
          </a:ln>
        </p:spPr>
        <p:txBody>
          <a:bodyPr spcFirstLastPara="1" vert="horz" wrap="square" lIns="91433" tIns="45700" rIns="91433" bIns="45700" rtlCol="0" anchor="t" anchorCtr="0">
            <a:normAutofit fontScale="85000" lnSpcReduction="10000"/>
          </a:bodyPr>
          <a:lstStyle/>
          <a:p>
            <a:pPr marL="0" indent="0">
              <a:lnSpc>
                <a:spcPct val="120000"/>
              </a:lnSpc>
              <a:spcBef>
                <a:spcPts val="0"/>
              </a:spcBef>
              <a:spcAft>
                <a:spcPts val="0"/>
              </a:spcAft>
              <a:buSzPct val="55223"/>
              <a:buNone/>
            </a:pPr>
            <a:r>
              <a:rPr lang="en" sz="2600" dirty="0"/>
              <a:t>User Actions are manually initiated tasks a user (internal or external) can execute on an application. A user’s role and privileges determine which User Actions can be accessed.</a:t>
            </a:r>
          </a:p>
          <a:p>
            <a:pPr marL="0" indent="0">
              <a:lnSpc>
                <a:spcPct val="120000"/>
              </a:lnSpc>
              <a:spcBef>
                <a:spcPts val="0"/>
              </a:spcBef>
              <a:spcAft>
                <a:spcPts val="0"/>
              </a:spcAft>
              <a:buSzPct val="55223"/>
              <a:buNone/>
            </a:pPr>
            <a:endParaRPr sz="2600" dirty="0"/>
          </a:p>
          <a:p>
            <a:pPr marL="0" indent="0">
              <a:lnSpc>
                <a:spcPct val="120000"/>
              </a:lnSpc>
              <a:spcBef>
                <a:spcPts val="0"/>
              </a:spcBef>
              <a:spcAft>
                <a:spcPts val="0"/>
              </a:spcAft>
              <a:buSzPct val="55223"/>
              <a:buNone/>
            </a:pPr>
            <a:r>
              <a:rPr lang="en" sz="2600" dirty="0"/>
              <a:t>User actions are available via the Actions column on a per project basis on the My Projects page.</a:t>
            </a:r>
            <a:endParaRPr sz="2600" dirty="0"/>
          </a:p>
          <a:p>
            <a:pPr marL="0" indent="0">
              <a:lnSpc>
                <a:spcPct val="120000"/>
              </a:lnSpc>
              <a:spcBef>
                <a:spcPts val="0"/>
              </a:spcBef>
              <a:spcAft>
                <a:spcPts val="0"/>
              </a:spcAft>
              <a:buNone/>
            </a:pPr>
            <a:endParaRPr lang="en" sz="2600" dirty="0"/>
          </a:p>
          <a:p>
            <a:pPr marL="0" indent="0">
              <a:lnSpc>
                <a:spcPct val="120000"/>
              </a:lnSpc>
              <a:spcBef>
                <a:spcPts val="0"/>
              </a:spcBef>
              <a:spcAft>
                <a:spcPts val="0"/>
              </a:spcAft>
              <a:buNone/>
            </a:pPr>
            <a:r>
              <a:rPr lang="en" sz="2600" dirty="0"/>
              <a:t>Note: User Actions are also accessible on the Project Details page (Actions tab)</a:t>
            </a:r>
            <a:endParaRPr sz="2600" dirty="0"/>
          </a:p>
          <a:p>
            <a:pPr marL="0" indent="0">
              <a:lnSpc>
                <a:spcPct val="70000"/>
              </a:lnSpc>
              <a:spcBef>
                <a:spcPts val="1600"/>
              </a:spcBef>
              <a:spcAft>
                <a:spcPts val="0"/>
              </a:spcAft>
              <a:buSzPct val="55223"/>
              <a:buNone/>
            </a:pPr>
            <a:endParaRPr sz="2456" dirty="0"/>
          </a:p>
        </p:txBody>
      </p:sp>
      <p:pic>
        <p:nvPicPr>
          <p:cNvPr id="2" name="Picture 1">
            <a:extLst>
              <a:ext uri="{FF2B5EF4-FFF2-40B4-BE49-F238E27FC236}">
                <a16:creationId xmlns:a16="http://schemas.microsoft.com/office/drawing/2014/main" id="{FF19C05C-9292-996F-EDF4-3A153F4051A7}"/>
              </a:ext>
            </a:extLst>
          </p:cNvPr>
          <p:cNvPicPr>
            <a:picLocks noChangeAspect="1"/>
          </p:cNvPicPr>
          <p:nvPr/>
        </p:nvPicPr>
        <p:blipFill>
          <a:blip r:embed="rId3"/>
          <a:stretch>
            <a:fillRect/>
          </a:stretch>
        </p:blipFill>
        <p:spPr>
          <a:xfrm>
            <a:off x="4804474" y="2516672"/>
            <a:ext cx="7209295" cy="1333179"/>
          </a:xfrm>
          <a:prstGeom prst="rect">
            <a:avLst/>
          </a:prstGeom>
        </p:spPr>
      </p:pic>
      <p:sp>
        <p:nvSpPr>
          <p:cNvPr id="3" name="Frame 2">
            <a:extLst>
              <a:ext uri="{FF2B5EF4-FFF2-40B4-BE49-F238E27FC236}">
                <a16:creationId xmlns:a16="http://schemas.microsoft.com/office/drawing/2014/main" id="{3ECC3C3E-1B90-6061-59FA-8E9DA02C1D5C}"/>
              </a:ext>
            </a:extLst>
          </p:cNvPr>
          <p:cNvSpPr/>
          <p:nvPr/>
        </p:nvSpPr>
        <p:spPr>
          <a:xfrm>
            <a:off x="10874644" y="3091912"/>
            <a:ext cx="1139125" cy="796522"/>
          </a:xfrm>
          <a:prstGeom prst="frame">
            <a:avLst>
              <a:gd name="adj1" fmla="val 3109"/>
            </a:avLst>
          </a:prstGeom>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5" name="Picture 4">
            <a:extLst>
              <a:ext uri="{FF2B5EF4-FFF2-40B4-BE49-F238E27FC236}">
                <a16:creationId xmlns:a16="http://schemas.microsoft.com/office/drawing/2014/main" id="{1B62944A-07BA-867B-A749-4B5C4DB9C198}"/>
              </a:ext>
            </a:extLst>
          </p:cNvPr>
          <p:cNvPicPr>
            <a:picLocks noChangeAspect="1"/>
          </p:cNvPicPr>
          <p:nvPr/>
        </p:nvPicPr>
        <p:blipFill>
          <a:blip r:embed="rId3"/>
          <a:stretch>
            <a:fillRect/>
          </a:stretch>
        </p:blipFill>
        <p:spPr>
          <a:xfrm>
            <a:off x="7956500" y="471887"/>
            <a:ext cx="2728196" cy="5090601"/>
          </a:xfrm>
          <a:prstGeom prst="rect">
            <a:avLst/>
          </a:prstGeom>
        </p:spPr>
      </p:pic>
      <p:pic>
        <p:nvPicPr>
          <p:cNvPr id="3" name="Picture 2">
            <a:extLst>
              <a:ext uri="{FF2B5EF4-FFF2-40B4-BE49-F238E27FC236}">
                <a16:creationId xmlns:a16="http://schemas.microsoft.com/office/drawing/2014/main" id="{9B51C4CE-1524-7A96-9421-292F88041197}"/>
              </a:ext>
            </a:extLst>
          </p:cNvPr>
          <p:cNvPicPr>
            <a:picLocks noChangeAspect="1"/>
          </p:cNvPicPr>
          <p:nvPr/>
        </p:nvPicPr>
        <p:blipFill>
          <a:blip r:embed="rId4"/>
          <a:stretch>
            <a:fillRect/>
          </a:stretch>
        </p:blipFill>
        <p:spPr>
          <a:xfrm>
            <a:off x="4412990" y="1678337"/>
            <a:ext cx="2706614" cy="3410897"/>
          </a:xfrm>
          <a:prstGeom prst="rect">
            <a:avLst/>
          </a:prstGeom>
        </p:spPr>
      </p:pic>
      <p:sp>
        <p:nvSpPr>
          <p:cNvPr id="128" name="Google Shape;128;p20"/>
          <p:cNvSpPr txBox="1">
            <a:spLocks noGrp="1"/>
          </p:cNvSpPr>
          <p:nvPr>
            <p:ph type="body" idx="4294967295"/>
          </p:nvPr>
        </p:nvSpPr>
        <p:spPr>
          <a:xfrm>
            <a:off x="274900" y="5904367"/>
            <a:ext cx="11688400" cy="407600"/>
          </a:xfrm>
          <a:prstGeom prst="rect">
            <a:avLst/>
          </a:prstGeom>
        </p:spPr>
        <p:txBody>
          <a:bodyPr spcFirstLastPara="1" vert="horz" wrap="square" lIns="91433" tIns="45700" rIns="91433" bIns="45700" rtlCol="0" anchor="t" anchorCtr="0">
            <a:normAutofit fontScale="92500" lnSpcReduction="20000"/>
          </a:bodyPr>
          <a:lstStyle/>
          <a:p>
            <a:pPr marL="0" indent="0">
              <a:lnSpc>
                <a:spcPct val="70000"/>
              </a:lnSpc>
              <a:spcBef>
                <a:spcPts val="1067"/>
              </a:spcBef>
              <a:spcAft>
                <a:spcPts val="0"/>
              </a:spcAft>
              <a:buNone/>
            </a:pPr>
            <a:r>
              <a:rPr lang="en" sz="2267" i="1" dirty="0"/>
              <a:t>Note: User registration process may vary for systems with integrated Single Sign On (SSO) support. </a:t>
            </a:r>
            <a:endParaRPr sz="2267" i="1" dirty="0"/>
          </a:p>
        </p:txBody>
      </p:sp>
      <p:sp>
        <p:nvSpPr>
          <p:cNvPr id="130" name="Google Shape;130;p20"/>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User Registration / Sign in | Sign Up</a:t>
            </a:r>
            <a:endParaRPr/>
          </a:p>
        </p:txBody>
      </p:sp>
      <p:sp>
        <p:nvSpPr>
          <p:cNvPr id="134" name="Google Shape;134;p20"/>
          <p:cNvSpPr/>
          <p:nvPr/>
        </p:nvSpPr>
        <p:spPr>
          <a:xfrm rot="-1479142">
            <a:off x="7012922" y="3811350"/>
            <a:ext cx="964731" cy="253977"/>
          </a:xfrm>
          <a:prstGeom prst="rightArrow">
            <a:avLst>
              <a:gd name="adj1" fmla="val 50000"/>
              <a:gd name="adj2" fmla="val 50000"/>
            </a:avLst>
          </a:prstGeom>
          <a:solidFill>
            <a:schemeClr val="accent5">
              <a:lumMod val="60000"/>
              <a:lumOff val="40000"/>
            </a:schemeClr>
          </a:solidFill>
          <a:ln>
            <a:noFill/>
          </a:ln>
        </p:spPr>
        <p:txBody>
          <a:bodyPr spcFirstLastPara="1" wrap="square" lIns="121900" tIns="121900" rIns="121900" bIns="121900" anchor="ctr" anchorCtr="0">
            <a:noAutofit/>
          </a:bodyPr>
          <a:lstStyle/>
          <a:p>
            <a:endParaRPr sz="2400"/>
          </a:p>
        </p:txBody>
      </p:sp>
      <p:grpSp>
        <p:nvGrpSpPr>
          <p:cNvPr id="135" name="Google Shape;135;p20"/>
          <p:cNvGrpSpPr/>
          <p:nvPr/>
        </p:nvGrpSpPr>
        <p:grpSpPr>
          <a:xfrm>
            <a:off x="7850887" y="2036059"/>
            <a:ext cx="355600" cy="492403"/>
            <a:chOff x="6563300" y="-704567"/>
            <a:chExt cx="266700" cy="369302"/>
          </a:xfrm>
        </p:grpSpPr>
        <p:sp>
          <p:nvSpPr>
            <p:cNvPr id="136" name="Google Shape;136;p20"/>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137" name="Google Shape;137;p20"/>
            <p:cNvSpPr txBox="1"/>
            <p:nvPr/>
          </p:nvSpPr>
          <p:spPr>
            <a:xfrm>
              <a:off x="6563300" y="-704567"/>
              <a:ext cx="266700" cy="3693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1</a:t>
              </a:r>
              <a:endParaRPr sz="1600" dirty="0">
                <a:solidFill>
                  <a:schemeClr val="lt1"/>
                </a:solidFill>
                <a:latin typeface="Lato"/>
                <a:ea typeface="Lato"/>
                <a:cs typeface="Lato"/>
                <a:sym typeface="Lato"/>
              </a:endParaRPr>
            </a:p>
          </p:txBody>
        </p:sp>
      </p:grpSp>
      <p:grpSp>
        <p:nvGrpSpPr>
          <p:cNvPr id="141" name="Google Shape;141;p20"/>
          <p:cNvGrpSpPr/>
          <p:nvPr/>
        </p:nvGrpSpPr>
        <p:grpSpPr>
          <a:xfrm>
            <a:off x="7844587" y="2560390"/>
            <a:ext cx="355600" cy="492402"/>
            <a:chOff x="6558575" y="-697450"/>
            <a:chExt cx="266700" cy="369301"/>
          </a:xfrm>
        </p:grpSpPr>
        <p:sp>
          <p:nvSpPr>
            <p:cNvPr id="142" name="Google Shape;142;p20"/>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143" name="Google Shape;143;p20"/>
            <p:cNvSpPr txBox="1"/>
            <p:nvPr/>
          </p:nvSpPr>
          <p:spPr>
            <a:xfrm>
              <a:off x="6558575" y="-697450"/>
              <a:ext cx="266700" cy="369301"/>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2</a:t>
              </a:r>
              <a:endParaRPr sz="1600" dirty="0">
                <a:solidFill>
                  <a:schemeClr val="lt1"/>
                </a:solidFill>
                <a:latin typeface="Lato"/>
                <a:ea typeface="Lato"/>
                <a:cs typeface="Lato"/>
                <a:sym typeface="Lato"/>
              </a:endParaRPr>
            </a:p>
          </p:txBody>
        </p:sp>
      </p:grpSp>
      <p:grpSp>
        <p:nvGrpSpPr>
          <p:cNvPr id="144" name="Google Shape;144;p20"/>
          <p:cNvGrpSpPr/>
          <p:nvPr/>
        </p:nvGrpSpPr>
        <p:grpSpPr>
          <a:xfrm>
            <a:off x="7844587" y="5070086"/>
            <a:ext cx="355600" cy="492402"/>
            <a:chOff x="6558575" y="-697450"/>
            <a:chExt cx="266700" cy="369301"/>
          </a:xfrm>
        </p:grpSpPr>
        <p:sp>
          <p:nvSpPr>
            <p:cNvPr id="145" name="Google Shape;145;p20"/>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146" name="Google Shape;146;p20"/>
            <p:cNvSpPr txBox="1"/>
            <p:nvPr/>
          </p:nvSpPr>
          <p:spPr>
            <a:xfrm>
              <a:off x="6558575" y="-697450"/>
              <a:ext cx="266700" cy="369301"/>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3</a:t>
              </a:r>
              <a:endParaRPr sz="1600" dirty="0">
                <a:solidFill>
                  <a:schemeClr val="lt1"/>
                </a:solidFill>
                <a:latin typeface="Lato"/>
                <a:ea typeface="Lato"/>
                <a:cs typeface="Lato"/>
                <a:sym typeface="Lato"/>
              </a:endParaRPr>
            </a:p>
          </p:txBody>
        </p:sp>
      </p:grpSp>
      <p:sp>
        <p:nvSpPr>
          <p:cNvPr id="2" name="Speech Bubble: Rectangle 1">
            <a:extLst>
              <a:ext uri="{FF2B5EF4-FFF2-40B4-BE49-F238E27FC236}">
                <a16:creationId xmlns:a16="http://schemas.microsoft.com/office/drawing/2014/main" id="{AA79344A-1CED-D096-1BB6-6A601AFCDB0E}"/>
              </a:ext>
            </a:extLst>
          </p:cNvPr>
          <p:cNvSpPr/>
          <p:nvPr/>
        </p:nvSpPr>
        <p:spPr>
          <a:xfrm>
            <a:off x="591522" y="1173235"/>
            <a:ext cx="3258800" cy="4421102"/>
          </a:xfrm>
          <a:prstGeom prst="wedgeRectCallout">
            <a:avLst>
              <a:gd name="adj1" fmla="val 61518"/>
              <a:gd name="adj2" fmla="val 25686"/>
            </a:avLst>
          </a:prstGeom>
          <a:solidFill>
            <a:schemeClr val="accent5">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1067"/>
              </a:spcBef>
              <a:spcAft>
                <a:spcPts val="0"/>
              </a:spcAft>
              <a:buNone/>
            </a:pPr>
            <a:r>
              <a:rPr lang="en-US" sz="2400" dirty="0">
                <a:solidFill>
                  <a:schemeClr val="tx1"/>
                </a:solidFill>
              </a:rPr>
              <a:t>To register as a new user, click “</a:t>
            </a:r>
            <a:r>
              <a:rPr lang="en-US" sz="2400" b="1" dirty="0">
                <a:solidFill>
                  <a:schemeClr val="tx1"/>
                </a:solidFill>
              </a:rPr>
              <a:t>Sign Up</a:t>
            </a:r>
            <a:r>
              <a:rPr lang="en-US" sz="2400" dirty="0">
                <a:solidFill>
                  <a:schemeClr val="tx1"/>
                </a:solidFill>
              </a:rPr>
              <a:t>” button, then follow User Registration flow by entering: </a:t>
            </a:r>
          </a:p>
          <a:p>
            <a:pPr marL="609585" indent="-397923">
              <a:spcBef>
                <a:spcPts val="1067"/>
              </a:spcBef>
              <a:spcAft>
                <a:spcPts val="0"/>
              </a:spcAft>
              <a:buSzPts val="1100"/>
              <a:buAutoNum type="arabicPeriod"/>
            </a:pPr>
            <a:r>
              <a:rPr lang="en-US" sz="2400" dirty="0">
                <a:solidFill>
                  <a:schemeClr val="tx1"/>
                </a:solidFill>
              </a:rPr>
              <a:t>Username / Email address</a:t>
            </a:r>
          </a:p>
          <a:p>
            <a:pPr marL="609585" indent="-397923">
              <a:spcBef>
                <a:spcPts val="0"/>
              </a:spcBef>
              <a:spcAft>
                <a:spcPts val="0"/>
              </a:spcAft>
              <a:buSzPts val="1100"/>
              <a:buAutoNum type="arabicPeriod"/>
            </a:pPr>
            <a:r>
              <a:rPr lang="en-US" sz="2400" dirty="0">
                <a:solidFill>
                  <a:schemeClr val="tx1"/>
                </a:solidFill>
              </a:rPr>
              <a:t>Password</a:t>
            </a:r>
          </a:p>
          <a:p>
            <a:pPr marL="609585" indent="-397923">
              <a:spcBef>
                <a:spcPts val="0"/>
              </a:spcBef>
              <a:spcAft>
                <a:spcPts val="0"/>
              </a:spcAft>
              <a:buSzPts val="1100"/>
              <a:buAutoNum type="arabicPeriod"/>
            </a:pPr>
            <a:r>
              <a:rPr lang="en-US" sz="2400" dirty="0">
                <a:solidFill>
                  <a:schemeClr val="tx1"/>
                </a:solidFill>
              </a:rPr>
              <a:t>Click “Continue” to register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779E-713C-0E10-96E4-EC756B9043D7}"/>
              </a:ext>
            </a:extLst>
          </p:cNvPr>
          <p:cNvSpPr>
            <a:spLocks noGrp="1"/>
          </p:cNvSpPr>
          <p:nvPr>
            <p:ph type="title"/>
          </p:nvPr>
        </p:nvSpPr>
        <p:spPr>
          <a:xfrm>
            <a:off x="415600" y="1783380"/>
            <a:ext cx="11360800" cy="1122400"/>
          </a:xfrm>
        </p:spPr>
        <p:txBody>
          <a:bodyPr>
            <a:normAutofit/>
          </a:bodyPr>
          <a:lstStyle/>
          <a:p>
            <a:r>
              <a:rPr lang="en-US" sz="6000" dirty="0"/>
              <a:t>Need help? </a:t>
            </a:r>
          </a:p>
        </p:txBody>
      </p:sp>
      <p:sp>
        <p:nvSpPr>
          <p:cNvPr id="3" name="TextBox 2">
            <a:extLst>
              <a:ext uri="{FF2B5EF4-FFF2-40B4-BE49-F238E27FC236}">
                <a16:creationId xmlns:a16="http://schemas.microsoft.com/office/drawing/2014/main" id="{7DC0F1EF-0E81-0DBD-1427-0CDFBF11E924}"/>
              </a:ext>
            </a:extLst>
          </p:cNvPr>
          <p:cNvSpPr txBox="1"/>
          <p:nvPr/>
        </p:nvSpPr>
        <p:spPr>
          <a:xfrm>
            <a:off x="1930400" y="3990200"/>
            <a:ext cx="8509000" cy="523220"/>
          </a:xfrm>
          <a:prstGeom prst="rect">
            <a:avLst/>
          </a:prstGeom>
          <a:noFill/>
        </p:spPr>
        <p:txBody>
          <a:bodyPr wrap="square" rtlCol="0">
            <a:spAutoFit/>
          </a:bodyPr>
          <a:lstStyle/>
          <a:p>
            <a:r>
              <a:rPr lang="en-US" sz="2800" dirty="0">
                <a:solidFill>
                  <a:schemeClr val="bg1"/>
                </a:solidFill>
              </a:rPr>
              <a:t>Contact SPP’s </a:t>
            </a:r>
            <a:r>
              <a:rPr lang="en-US" sz="2800" dirty="0">
                <a:solidFill>
                  <a:schemeClr val="bg1"/>
                </a:solidFill>
                <a:hlinkClick r:id="rId2"/>
              </a:rPr>
              <a:t>Request Management System (RMS) </a:t>
            </a:r>
            <a:endParaRPr lang="en-US" sz="2800" dirty="0">
              <a:solidFill>
                <a:schemeClr val="bg1"/>
              </a:solidFill>
            </a:endParaRPr>
          </a:p>
        </p:txBody>
      </p:sp>
      <p:sp>
        <p:nvSpPr>
          <p:cNvPr id="4" name="TextBox 3">
            <a:extLst>
              <a:ext uri="{FF2B5EF4-FFF2-40B4-BE49-F238E27FC236}">
                <a16:creationId xmlns:a16="http://schemas.microsoft.com/office/drawing/2014/main" id="{2DF75DC7-8A10-869B-FDBA-6026F9BFE67D}"/>
              </a:ext>
            </a:extLst>
          </p:cNvPr>
          <p:cNvSpPr txBox="1"/>
          <p:nvPr/>
        </p:nvSpPr>
        <p:spPr>
          <a:xfrm>
            <a:off x="1930400" y="4513420"/>
            <a:ext cx="7874000" cy="523220"/>
          </a:xfrm>
          <a:prstGeom prst="rect">
            <a:avLst/>
          </a:prstGeom>
          <a:noFill/>
        </p:spPr>
        <p:txBody>
          <a:bodyPr wrap="square" rtlCol="0">
            <a:spAutoFit/>
          </a:bodyPr>
          <a:lstStyle/>
          <a:p>
            <a:pPr algn="ctr"/>
            <a:r>
              <a:rPr lang="en-US" sz="2800" dirty="0">
                <a:solidFill>
                  <a:schemeClr val="bg1"/>
                </a:solidFill>
              </a:rPr>
              <a:t>Email: </a:t>
            </a:r>
            <a:r>
              <a:rPr lang="en-US" sz="2800" dirty="0">
                <a:solidFill>
                  <a:schemeClr val="bg1"/>
                </a:solidFill>
                <a:hlinkClick r:id="rId3"/>
              </a:rPr>
              <a:t>stakeholderrelations@spp.org</a:t>
            </a:r>
            <a:r>
              <a:rPr lang="en-US" sz="2800" dirty="0">
                <a:solidFill>
                  <a:schemeClr val="bg1"/>
                </a:solidFill>
              </a:rPr>
              <a:t> </a:t>
            </a:r>
          </a:p>
        </p:txBody>
      </p:sp>
    </p:spTree>
    <p:extLst>
      <p:ext uri="{BB962C8B-B14F-4D97-AF65-F5344CB8AC3E}">
        <p14:creationId xmlns:p14="http://schemas.microsoft.com/office/powerpoint/2010/main" val="3962271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028" name="Picture 4">
            <a:extLst>
              <a:ext uri="{FF2B5EF4-FFF2-40B4-BE49-F238E27FC236}">
                <a16:creationId xmlns:a16="http://schemas.microsoft.com/office/drawing/2014/main" id="{69103343-031C-1DF6-34E1-95F2D919C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052" y="789038"/>
            <a:ext cx="3693226" cy="52799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A38C8BD-0D1F-190E-EDE4-B19206A9D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182" y="1013998"/>
            <a:ext cx="4142751" cy="5159829"/>
          </a:xfrm>
          <a:prstGeom prst="rect">
            <a:avLst/>
          </a:prstGeom>
          <a:noFill/>
          <a:extLst>
            <a:ext uri="{909E8E84-426E-40DD-AFC4-6F175D3DCCD1}">
              <a14:hiddenFill xmlns:a14="http://schemas.microsoft.com/office/drawing/2010/main">
                <a:solidFill>
                  <a:srgbClr val="FFFFFF"/>
                </a:solidFill>
              </a14:hiddenFill>
            </a:ext>
          </a:extLst>
        </p:spPr>
      </p:pic>
      <p:sp>
        <p:nvSpPr>
          <p:cNvPr id="155" name="Google Shape;155;p21"/>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User Registration / Sign in | Sign Up</a:t>
            </a:r>
            <a:endParaRPr/>
          </a:p>
        </p:txBody>
      </p:sp>
      <p:sp>
        <p:nvSpPr>
          <p:cNvPr id="159" name="Google Shape;159;p21"/>
          <p:cNvSpPr/>
          <p:nvPr/>
        </p:nvSpPr>
        <p:spPr>
          <a:xfrm>
            <a:off x="1337659" y="3740727"/>
            <a:ext cx="3103712" cy="472642"/>
          </a:xfrm>
          <a:prstGeom prst="roundRect">
            <a:avLst>
              <a:gd name="adj" fmla="val 16667"/>
            </a:avLst>
          </a:prstGeom>
          <a:noFill/>
          <a:ln w="38100" cap="flat" cmpd="sng">
            <a:solidFill>
              <a:schemeClr val="accent5">
                <a:lumMod val="60000"/>
                <a:lumOff val="4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0" name="Google Shape;160;p21"/>
          <p:cNvSpPr/>
          <p:nvPr/>
        </p:nvSpPr>
        <p:spPr>
          <a:xfrm rot="-728387">
            <a:off x="4497407" y="3516994"/>
            <a:ext cx="3174707" cy="137281"/>
          </a:xfrm>
          <a:prstGeom prst="rightArrow">
            <a:avLst>
              <a:gd name="adj1" fmla="val 50000"/>
              <a:gd name="adj2" fmla="val 50000"/>
            </a:avLst>
          </a:prstGeom>
          <a:solidFill>
            <a:schemeClr val="accent5">
              <a:lumMod val="60000"/>
              <a:lumOff val="40000"/>
            </a:schemeClr>
          </a:solidFill>
          <a:ln>
            <a:noFill/>
          </a:ln>
        </p:spPr>
        <p:txBody>
          <a:bodyPr spcFirstLastPara="1" wrap="square" lIns="121900" tIns="121900" rIns="121900" bIns="121900" anchor="ctr" anchorCtr="0">
            <a:noAutofit/>
          </a:bodyPr>
          <a:lstStyle/>
          <a:p>
            <a:endParaRPr sz="2400"/>
          </a:p>
        </p:txBody>
      </p:sp>
      <p:sp>
        <p:nvSpPr>
          <p:cNvPr id="2" name="Speech Bubble: Rectangle 1">
            <a:extLst>
              <a:ext uri="{FF2B5EF4-FFF2-40B4-BE49-F238E27FC236}">
                <a16:creationId xmlns:a16="http://schemas.microsoft.com/office/drawing/2014/main" id="{EDF7C93E-ECB5-EC19-FE0D-A3AE8B5C6C18}"/>
              </a:ext>
            </a:extLst>
          </p:cNvPr>
          <p:cNvSpPr/>
          <p:nvPr/>
        </p:nvSpPr>
        <p:spPr>
          <a:xfrm>
            <a:off x="4540949" y="4341586"/>
            <a:ext cx="3581400" cy="1208502"/>
          </a:xfrm>
          <a:prstGeom prst="wedgeRectCallout">
            <a:avLst>
              <a:gd name="adj1" fmla="val -93174"/>
              <a:gd name="adj2" fmla="val -58352"/>
            </a:avLst>
          </a:prstGeom>
          <a:solidFill>
            <a:schemeClr val="accent5">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spcBef>
                <a:spcPts val="1067"/>
              </a:spcBef>
              <a:spcAft>
                <a:spcPts val="0"/>
              </a:spcAft>
              <a:buNone/>
            </a:pPr>
            <a:r>
              <a:rPr lang="en-US" sz="2400" dirty="0">
                <a:solidFill>
                  <a:schemeClr val="tx1"/>
                </a:solidFill>
              </a:rPr>
              <a:t>Click verify link from email  to confirm registration.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2"/>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a:t>User Registration / Sign in | Forgot Password</a:t>
            </a:r>
            <a:endParaRPr/>
          </a:p>
        </p:txBody>
      </p:sp>
      <p:sp>
        <p:nvSpPr>
          <p:cNvPr id="167" name="Google Shape;167;p22"/>
          <p:cNvSpPr txBox="1">
            <a:spLocks noGrp="1"/>
          </p:cNvSpPr>
          <p:nvPr>
            <p:ph type="body" idx="4294967295"/>
          </p:nvPr>
        </p:nvSpPr>
        <p:spPr>
          <a:xfrm>
            <a:off x="274900" y="1046267"/>
            <a:ext cx="2976400" cy="2382733"/>
          </a:xfrm>
          <a:prstGeom prst="rect">
            <a:avLst/>
          </a:prstGeom>
          <a:solidFill>
            <a:schemeClr val="accent5">
              <a:lumMod val="60000"/>
              <a:lumOff val="40000"/>
            </a:schemeClr>
          </a:solidFill>
          <a:ln>
            <a:solidFill>
              <a:schemeClr val="bg1"/>
            </a:solidFill>
          </a:ln>
        </p:spPr>
        <p:txBody>
          <a:bodyPr spcFirstLastPara="1" vert="horz" wrap="square" lIns="91433" tIns="45700" rIns="91433" bIns="45700" rtlCol="0" anchor="t" anchorCtr="0">
            <a:normAutofit/>
          </a:bodyPr>
          <a:lstStyle/>
          <a:p>
            <a:pPr marL="0" indent="0">
              <a:spcBef>
                <a:spcPts val="1067"/>
              </a:spcBef>
              <a:spcAft>
                <a:spcPts val="0"/>
              </a:spcAft>
              <a:buNone/>
            </a:pPr>
            <a:r>
              <a:rPr lang="en" sz="2400" dirty="0">
                <a:solidFill>
                  <a:schemeClr val="tx1"/>
                </a:solidFill>
              </a:rPr>
              <a:t>For sign in support: </a:t>
            </a:r>
            <a:endParaRPr sz="2400" dirty="0">
              <a:solidFill>
                <a:schemeClr val="tx1"/>
              </a:solidFill>
            </a:endParaRPr>
          </a:p>
          <a:p>
            <a:pPr marL="211661" indent="0">
              <a:spcBef>
                <a:spcPts val="1067"/>
              </a:spcBef>
              <a:spcAft>
                <a:spcPts val="0"/>
              </a:spcAft>
              <a:buSzPts val="1100"/>
              <a:buNone/>
            </a:pPr>
            <a:r>
              <a:rPr lang="en" sz="2400" dirty="0">
                <a:solidFill>
                  <a:schemeClr val="tx1"/>
                </a:solidFill>
              </a:rPr>
              <a:t>1. Click “Need help signing in?”, then</a:t>
            </a:r>
            <a:endParaRPr sz="2400" dirty="0">
              <a:solidFill>
                <a:schemeClr val="tx1"/>
              </a:solidFill>
            </a:endParaRPr>
          </a:p>
          <a:p>
            <a:pPr marL="211661" indent="0">
              <a:spcBef>
                <a:spcPts val="0"/>
              </a:spcBef>
              <a:spcAft>
                <a:spcPts val="0"/>
              </a:spcAft>
              <a:buSzPts val="1100"/>
              <a:buNone/>
            </a:pPr>
            <a:r>
              <a:rPr lang="en" sz="2400" dirty="0">
                <a:solidFill>
                  <a:schemeClr val="tx1"/>
                </a:solidFill>
              </a:rPr>
              <a:t>2. follow Forgot Password flow. </a:t>
            </a:r>
            <a:endParaRPr sz="2400" dirty="0">
              <a:solidFill>
                <a:schemeClr val="tx1"/>
              </a:solidFill>
            </a:endParaRPr>
          </a:p>
        </p:txBody>
      </p:sp>
      <p:pic>
        <p:nvPicPr>
          <p:cNvPr id="168" name="Google Shape;168;p22"/>
          <p:cNvPicPr preferRelativeResize="0"/>
          <p:nvPr/>
        </p:nvPicPr>
        <p:blipFill>
          <a:blip r:embed="rId3">
            <a:alphaModFix/>
          </a:blip>
          <a:stretch>
            <a:fillRect/>
          </a:stretch>
        </p:blipFill>
        <p:spPr>
          <a:xfrm>
            <a:off x="6035667" y="1127632"/>
            <a:ext cx="6003901" cy="4384081"/>
          </a:xfrm>
          <a:prstGeom prst="rect">
            <a:avLst/>
          </a:prstGeom>
          <a:noFill/>
          <a:ln>
            <a:noFill/>
          </a:ln>
          <a:effectLst>
            <a:outerShdw blurRad="57150" dist="19050" dir="5400000" algn="bl" rotWithShape="0">
              <a:srgbClr val="000000">
                <a:alpha val="50000"/>
              </a:srgbClr>
            </a:outerShdw>
          </a:effectLst>
        </p:spPr>
      </p:pic>
      <p:pic>
        <p:nvPicPr>
          <p:cNvPr id="169" name="Google Shape;169;p22"/>
          <p:cNvPicPr preferRelativeResize="0"/>
          <p:nvPr/>
        </p:nvPicPr>
        <p:blipFill>
          <a:blip r:embed="rId4">
            <a:alphaModFix/>
          </a:blip>
          <a:stretch>
            <a:fillRect/>
          </a:stretch>
        </p:blipFill>
        <p:spPr>
          <a:xfrm>
            <a:off x="3324267" y="1127622"/>
            <a:ext cx="2484899" cy="4165265"/>
          </a:xfrm>
          <a:prstGeom prst="rect">
            <a:avLst/>
          </a:prstGeom>
          <a:noFill/>
          <a:ln>
            <a:noFill/>
          </a:ln>
          <a:effectLst>
            <a:outerShdw blurRad="57150" dist="19050" dir="5400000" algn="bl" rotWithShape="0">
              <a:srgbClr val="000000">
                <a:alpha val="50000"/>
              </a:srgbClr>
            </a:outerShdw>
          </a:effectLst>
        </p:spPr>
      </p:pic>
      <p:sp>
        <p:nvSpPr>
          <p:cNvPr id="170" name="Google Shape;170;p22"/>
          <p:cNvSpPr/>
          <p:nvPr/>
        </p:nvSpPr>
        <p:spPr>
          <a:xfrm>
            <a:off x="3873500" y="4121167"/>
            <a:ext cx="1320800" cy="298400"/>
          </a:xfrm>
          <a:prstGeom prst="roundRect">
            <a:avLst>
              <a:gd name="adj" fmla="val 16667"/>
            </a:avLst>
          </a:prstGeom>
          <a:noFill/>
          <a:ln w="38100" cap="flat" cmpd="sng">
            <a:solidFill>
              <a:schemeClr val="accent5">
                <a:lumMod val="60000"/>
                <a:lumOff val="4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 name="Google Shape;171;p22"/>
          <p:cNvSpPr/>
          <p:nvPr/>
        </p:nvSpPr>
        <p:spPr>
          <a:xfrm rot="-780224">
            <a:off x="5186222" y="3911628"/>
            <a:ext cx="1130593" cy="254121"/>
          </a:xfrm>
          <a:prstGeom prst="rightArrow">
            <a:avLst>
              <a:gd name="adj1" fmla="val 50000"/>
              <a:gd name="adj2" fmla="val 50000"/>
            </a:avLst>
          </a:prstGeom>
          <a:solidFill>
            <a:schemeClr val="accent5">
              <a:lumMod val="60000"/>
              <a:lumOff val="40000"/>
            </a:schemeClr>
          </a:solidFill>
          <a:ln>
            <a:noFill/>
          </a:ln>
        </p:spPr>
        <p:txBody>
          <a:bodyPr spcFirstLastPara="1" wrap="square" lIns="121900" tIns="121900" rIns="121900" bIns="121900" anchor="ctr" anchorCtr="0">
            <a:noAutofit/>
          </a:bodyPr>
          <a:lstStyle/>
          <a:p>
            <a:endParaRPr sz="2400"/>
          </a:p>
        </p:txBody>
      </p:sp>
      <p:grpSp>
        <p:nvGrpSpPr>
          <p:cNvPr id="172" name="Google Shape;172;p22"/>
          <p:cNvGrpSpPr/>
          <p:nvPr/>
        </p:nvGrpSpPr>
        <p:grpSpPr>
          <a:xfrm>
            <a:off x="3517900" y="4024166"/>
            <a:ext cx="355600" cy="492403"/>
            <a:chOff x="6558575" y="-697450"/>
            <a:chExt cx="266700" cy="369302"/>
          </a:xfrm>
        </p:grpSpPr>
        <p:sp>
          <p:nvSpPr>
            <p:cNvPr id="173" name="Google Shape;173;p22"/>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174" name="Google Shape;174;p22"/>
            <p:cNvSpPr txBox="1"/>
            <p:nvPr/>
          </p:nvSpPr>
          <p:spPr>
            <a:xfrm>
              <a:off x="6558575" y="-697450"/>
              <a:ext cx="266700" cy="3693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1</a:t>
              </a:r>
              <a:endParaRPr sz="1600">
                <a:solidFill>
                  <a:schemeClr val="lt1"/>
                </a:solidFill>
                <a:latin typeface="Lato"/>
                <a:ea typeface="Lato"/>
                <a:cs typeface="Lato"/>
                <a:sym typeface="Lato"/>
              </a:endParaRPr>
            </a:p>
          </p:txBody>
        </p:sp>
      </p:grpSp>
      <p:grpSp>
        <p:nvGrpSpPr>
          <p:cNvPr id="175" name="Google Shape;175;p22"/>
          <p:cNvGrpSpPr/>
          <p:nvPr/>
        </p:nvGrpSpPr>
        <p:grpSpPr>
          <a:xfrm>
            <a:off x="7176300" y="1924666"/>
            <a:ext cx="355600" cy="492403"/>
            <a:chOff x="6558575" y="-697450"/>
            <a:chExt cx="266700" cy="369302"/>
          </a:xfrm>
        </p:grpSpPr>
        <p:sp>
          <p:nvSpPr>
            <p:cNvPr id="176" name="Google Shape;176;p22"/>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177" name="Google Shape;177;p22"/>
            <p:cNvSpPr txBox="1"/>
            <p:nvPr/>
          </p:nvSpPr>
          <p:spPr>
            <a:xfrm>
              <a:off x="6558575" y="-697450"/>
              <a:ext cx="266700" cy="3693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2</a:t>
              </a:r>
              <a:endParaRPr sz="1600">
                <a:solidFill>
                  <a:schemeClr val="lt1"/>
                </a:solidFill>
                <a:latin typeface="Lato"/>
                <a:ea typeface="Lato"/>
                <a:cs typeface="Lato"/>
                <a:sym typeface="La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ctrTitle"/>
          </p:nvPr>
        </p:nvSpPr>
        <p:spPr>
          <a:prstGeom prst="rect">
            <a:avLst/>
          </a:prstGeom>
        </p:spPr>
        <p:txBody>
          <a:bodyPr spcFirstLastPara="1" vert="horz" wrap="square" lIns="91433" tIns="45700" rIns="91433" bIns="45700" rtlCol="0" anchor="ctr" anchorCtr="0">
            <a:normAutofit/>
          </a:bodyPr>
          <a:lstStyle/>
          <a:p>
            <a:br>
              <a:rPr lang="en" dirty="0">
                <a:solidFill>
                  <a:schemeClr val="bg1">
                    <a:lumMod val="25000"/>
                    <a:lumOff val="75000"/>
                  </a:schemeClr>
                </a:solidFill>
              </a:rPr>
            </a:br>
            <a:br>
              <a:rPr lang="en" dirty="0">
                <a:solidFill>
                  <a:schemeClr val="bg1">
                    <a:lumMod val="25000"/>
                    <a:lumOff val="75000"/>
                  </a:schemeClr>
                </a:solidFill>
              </a:rPr>
            </a:br>
            <a:br>
              <a:rPr lang="en" dirty="0">
                <a:solidFill>
                  <a:schemeClr val="bg1">
                    <a:lumMod val="25000"/>
                    <a:lumOff val="75000"/>
                  </a:schemeClr>
                </a:solidFill>
              </a:rPr>
            </a:br>
            <a:r>
              <a:rPr lang="en" dirty="0">
                <a:solidFill>
                  <a:schemeClr val="bg1">
                    <a:lumMod val="25000"/>
                    <a:lumOff val="75000"/>
                  </a:schemeClr>
                </a:solidFill>
              </a:rPr>
              <a:t>Home Screen</a:t>
            </a:r>
            <a:endParaRPr dirty="0">
              <a:solidFill>
                <a:schemeClr val="bg1">
                  <a:lumMod val="25000"/>
                  <a:lumOff val="7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2" name="Picture 1">
            <a:extLst>
              <a:ext uri="{FF2B5EF4-FFF2-40B4-BE49-F238E27FC236}">
                <a16:creationId xmlns:a16="http://schemas.microsoft.com/office/drawing/2014/main" id="{D017DBC9-E250-249A-C9FD-C9E7CC9E5357}"/>
              </a:ext>
            </a:extLst>
          </p:cNvPr>
          <p:cNvPicPr>
            <a:picLocks noChangeAspect="1"/>
          </p:cNvPicPr>
          <p:nvPr/>
        </p:nvPicPr>
        <p:blipFill>
          <a:blip r:embed="rId3"/>
          <a:stretch>
            <a:fillRect/>
          </a:stretch>
        </p:blipFill>
        <p:spPr>
          <a:xfrm>
            <a:off x="6048940" y="1150463"/>
            <a:ext cx="5911261" cy="4424220"/>
          </a:xfrm>
          <a:prstGeom prst="rect">
            <a:avLst/>
          </a:prstGeom>
        </p:spPr>
      </p:pic>
      <p:sp>
        <p:nvSpPr>
          <p:cNvPr id="189" name="Google Shape;189;p24"/>
          <p:cNvSpPr txBox="1">
            <a:spLocks noGrp="1"/>
          </p:cNvSpPr>
          <p:nvPr>
            <p:ph type="body" idx="4294967295"/>
          </p:nvPr>
        </p:nvSpPr>
        <p:spPr>
          <a:xfrm>
            <a:off x="231799" y="766272"/>
            <a:ext cx="5506800" cy="5317028"/>
          </a:xfrm>
          <a:prstGeom prst="rect">
            <a:avLst/>
          </a:prstGeom>
          <a:solidFill>
            <a:schemeClr val="bg1">
              <a:lumMod val="85000"/>
            </a:schemeClr>
          </a:solidFill>
          <a:ln>
            <a:solidFill>
              <a:schemeClr val="bg1"/>
            </a:solidFill>
          </a:ln>
        </p:spPr>
        <p:txBody>
          <a:bodyPr spcFirstLastPara="1" vert="horz" wrap="square" lIns="91433" tIns="45700" rIns="91433" bIns="45700" rtlCol="0" anchor="t" anchorCtr="0">
            <a:noAutofit/>
          </a:bodyPr>
          <a:lstStyle/>
          <a:p>
            <a:pPr marL="167001" indent="0">
              <a:spcBef>
                <a:spcPts val="0"/>
              </a:spcBef>
              <a:spcAft>
                <a:spcPts val="0"/>
              </a:spcAft>
              <a:buSzPct val="100000"/>
              <a:buNone/>
            </a:pPr>
            <a:r>
              <a:rPr lang="en" sz="2400" b="1" dirty="0">
                <a:solidFill>
                  <a:schemeClr val="tx1"/>
                </a:solidFill>
              </a:rPr>
              <a:t>1. Global Navigation Menu</a:t>
            </a:r>
            <a:endParaRPr sz="2400" b="1" dirty="0">
              <a:solidFill>
                <a:schemeClr val="tx1"/>
              </a:solidFill>
            </a:endParaRPr>
          </a:p>
          <a:p>
            <a:pPr marL="609585" indent="0">
              <a:spcBef>
                <a:spcPts val="0"/>
              </a:spcBef>
              <a:spcAft>
                <a:spcPts val="0"/>
              </a:spcAft>
              <a:buNone/>
            </a:pPr>
            <a:r>
              <a:rPr lang="en" sz="1800" dirty="0">
                <a:solidFill>
                  <a:schemeClr val="tx1"/>
                </a:solidFill>
              </a:rPr>
              <a:t>Present on all pages. Provides user ability to navigate throughout system.</a:t>
            </a:r>
            <a:endParaRPr sz="1800" dirty="0">
              <a:solidFill>
                <a:schemeClr val="tx1"/>
              </a:solidFill>
            </a:endParaRPr>
          </a:p>
          <a:p>
            <a:pPr marL="167001" indent="0">
              <a:spcBef>
                <a:spcPts val="0"/>
              </a:spcBef>
              <a:spcAft>
                <a:spcPts val="0"/>
              </a:spcAft>
              <a:buSzPct val="100000"/>
              <a:buNone/>
            </a:pPr>
            <a:r>
              <a:rPr lang="en" sz="2400" b="1" dirty="0">
                <a:solidFill>
                  <a:schemeClr val="tx1"/>
                </a:solidFill>
              </a:rPr>
              <a:t>2. Outstanding Actions</a:t>
            </a:r>
            <a:endParaRPr sz="2400" b="1" dirty="0">
              <a:solidFill>
                <a:schemeClr val="tx1"/>
              </a:solidFill>
            </a:endParaRPr>
          </a:p>
          <a:p>
            <a:pPr marL="609585" indent="0">
              <a:spcBef>
                <a:spcPts val="0"/>
              </a:spcBef>
              <a:spcAft>
                <a:spcPts val="0"/>
              </a:spcAft>
              <a:buNone/>
            </a:pPr>
            <a:r>
              <a:rPr lang="en" sz="1800" dirty="0">
                <a:solidFill>
                  <a:schemeClr val="tx1"/>
                </a:solidFill>
              </a:rPr>
              <a:t>User-configurable summary of projects requiring important actions. Includes links to filtered list of relevant projects for easy access.</a:t>
            </a:r>
            <a:endParaRPr sz="1800" dirty="0">
              <a:solidFill>
                <a:schemeClr val="tx1"/>
              </a:solidFill>
            </a:endParaRPr>
          </a:p>
          <a:p>
            <a:pPr marL="167001" indent="0">
              <a:spcBef>
                <a:spcPts val="0"/>
              </a:spcBef>
              <a:spcAft>
                <a:spcPts val="0"/>
              </a:spcAft>
              <a:buSzPct val="100000"/>
              <a:buNone/>
            </a:pPr>
            <a:r>
              <a:rPr lang="en" sz="2400" b="1" dirty="0">
                <a:solidFill>
                  <a:schemeClr val="tx1"/>
                </a:solidFill>
              </a:rPr>
              <a:t>3. What’s New</a:t>
            </a:r>
            <a:endParaRPr sz="2400" b="1" dirty="0">
              <a:solidFill>
                <a:schemeClr val="tx1"/>
              </a:solidFill>
            </a:endParaRPr>
          </a:p>
          <a:p>
            <a:pPr marL="609585" indent="0">
              <a:spcBef>
                <a:spcPts val="0"/>
              </a:spcBef>
              <a:spcAft>
                <a:spcPts val="0"/>
              </a:spcAft>
              <a:buNone/>
            </a:pPr>
            <a:r>
              <a:rPr lang="en" sz="1800" dirty="0">
                <a:solidFill>
                  <a:schemeClr val="tx1"/>
                </a:solidFill>
              </a:rPr>
              <a:t>Quick access to new or important system or business process information. </a:t>
            </a:r>
            <a:endParaRPr sz="1800" dirty="0">
              <a:solidFill>
                <a:schemeClr val="tx1"/>
              </a:solidFill>
            </a:endParaRPr>
          </a:p>
          <a:p>
            <a:pPr marL="167001" indent="0">
              <a:spcBef>
                <a:spcPts val="0"/>
              </a:spcBef>
              <a:spcAft>
                <a:spcPts val="0"/>
              </a:spcAft>
              <a:buSzPct val="100000"/>
              <a:buNone/>
            </a:pPr>
            <a:r>
              <a:rPr lang="en" sz="2400" b="1" dirty="0">
                <a:solidFill>
                  <a:schemeClr val="tx1"/>
                </a:solidFill>
              </a:rPr>
              <a:t>4. Status of Applications Dashboard</a:t>
            </a:r>
            <a:endParaRPr sz="2400" b="1" dirty="0">
              <a:solidFill>
                <a:schemeClr val="tx1"/>
              </a:solidFill>
            </a:endParaRPr>
          </a:p>
          <a:p>
            <a:pPr marL="609585" indent="0">
              <a:spcBef>
                <a:spcPts val="0"/>
              </a:spcBef>
              <a:spcAft>
                <a:spcPts val="0"/>
              </a:spcAft>
              <a:buNone/>
            </a:pPr>
            <a:r>
              <a:rPr lang="en" sz="1800" dirty="0">
                <a:solidFill>
                  <a:schemeClr val="tx1"/>
                </a:solidFill>
              </a:rPr>
              <a:t>Configurable view of applications summarized by status category including links to My Projects page view filtered by that status.</a:t>
            </a:r>
            <a:endParaRPr sz="1800" dirty="0">
              <a:solidFill>
                <a:schemeClr val="tx1"/>
              </a:solidFill>
            </a:endParaRPr>
          </a:p>
          <a:p>
            <a:pPr marL="167001" indent="0">
              <a:spcBef>
                <a:spcPts val="0"/>
              </a:spcBef>
              <a:spcAft>
                <a:spcPts val="0"/>
              </a:spcAft>
              <a:buSzPct val="100000"/>
              <a:buNone/>
            </a:pPr>
            <a:r>
              <a:rPr lang="en" sz="2400" b="1" dirty="0">
                <a:solidFill>
                  <a:schemeClr val="tx1"/>
                </a:solidFill>
              </a:rPr>
              <a:t>5. Start New Application</a:t>
            </a:r>
            <a:endParaRPr sz="2400" b="1" dirty="0">
              <a:solidFill>
                <a:schemeClr val="tx1"/>
              </a:solidFill>
            </a:endParaRPr>
          </a:p>
          <a:p>
            <a:pPr marL="609585" indent="0">
              <a:spcBef>
                <a:spcPts val="0"/>
              </a:spcBef>
              <a:spcAft>
                <a:spcPts val="0"/>
              </a:spcAft>
              <a:buNone/>
            </a:pPr>
            <a:r>
              <a:rPr lang="en" sz="1800" dirty="0">
                <a:solidFill>
                  <a:schemeClr val="tx1"/>
                </a:solidFill>
              </a:rPr>
              <a:t>Button used to start new generation interconnection applications.</a:t>
            </a:r>
            <a:endParaRPr sz="1800" dirty="0">
              <a:solidFill>
                <a:schemeClr val="tx1"/>
              </a:solidFill>
            </a:endParaRPr>
          </a:p>
        </p:txBody>
      </p:sp>
      <p:sp>
        <p:nvSpPr>
          <p:cNvPr id="190" name="Google Shape;190;p24"/>
          <p:cNvSpPr txBox="1">
            <a:spLocks noGrp="1"/>
          </p:cNvSpPr>
          <p:nvPr>
            <p:ph type="title"/>
          </p:nvPr>
        </p:nvSpPr>
        <p:spPr>
          <a:xfrm>
            <a:off x="274899" y="187647"/>
            <a:ext cx="10200400" cy="445200"/>
          </a:xfrm>
          <a:prstGeom prst="rect">
            <a:avLst/>
          </a:prstGeom>
        </p:spPr>
        <p:txBody>
          <a:bodyPr spcFirstLastPara="1" vert="horz" wrap="square" lIns="91433" tIns="45700" rIns="91433" bIns="45700" rtlCol="0" anchor="ctr" anchorCtr="0">
            <a:normAutofit fontScale="90000"/>
          </a:bodyPr>
          <a:lstStyle/>
          <a:p>
            <a:r>
              <a:rPr lang="en" dirty="0"/>
              <a:t>Home Screen</a:t>
            </a:r>
            <a:endParaRPr dirty="0"/>
          </a:p>
        </p:txBody>
      </p:sp>
      <p:sp>
        <p:nvSpPr>
          <p:cNvPr id="192" name="Google Shape;192;p24"/>
          <p:cNvSpPr/>
          <p:nvPr/>
        </p:nvSpPr>
        <p:spPr>
          <a:xfrm>
            <a:off x="7797767" y="1631967"/>
            <a:ext cx="268400" cy="2708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193" name="Google Shape;193;p24"/>
          <p:cNvSpPr txBox="1"/>
          <p:nvPr/>
        </p:nvSpPr>
        <p:spPr>
          <a:xfrm>
            <a:off x="7754167" y="1521167"/>
            <a:ext cx="355600" cy="4924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2</a:t>
            </a:r>
            <a:endParaRPr sz="1600" dirty="0">
              <a:solidFill>
                <a:schemeClr val="lt1"/>
              </a:solidFill>
              <a:latin typeface="Lato"/>
              <a:ea typeface="Lato"/>
              <a:cs typeface="Lato"/>
              <a:sym typeface="Lato"/>
            </a:endParaRPr>
          </a:p>
        </p:txBody>
      </p:sp>
      <p:grpSp>
        <p:nvGrpSpPr>
          <p:cNvPr id="194" name="Google Shape;194;p24"/>
          <p:cNvGrpSpPr/>
          <p:nvPr/>
        </p:nvGrpSpPr>
        <p:grpSpPr>
          <a:xfrm>
            <a:off x="9556409" y="1533480"/>
            <a:ext cx="355600" cy="492403"/>
            <a:chOff x="6558575" y="-697450"/>
            <a:chExt cx="266700" cy="369302"/>
          </a:xfrm>
        </p:grpSpPr>
        <p:sp>
          <p:nvSpPr>
            <p:cNvPr id="195" name="Google Shape;195;p24"/>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196" name="Google Shape;196;p24"/>
            <p:cNvSpPr txBox="1"/>
            <p:nvPr/>
          </p:nvSpPr>
          <p:spPr>
            <a:xfrm>
              <a:off x="6558575" y="-697450"/>
              <a:ext cx="266700" cy="3693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3</a:t>
              </a:r>
              <a:endParaRPr sz="1600" dirty="0">
                <a:solidFill>
                  <a:schemeClr val="lt1"/>
                </a:solidFill>
                <a:latin typeface="Lato"/>
                <a:ea typeface="Lato"/>
                <a:cs typeface="Lato"/>
                <a:sym typeface="Lato"/>
              </a:endParaRPr>
            </a:p>
          </p:txBody>
        </p:sp>
      </p:grpSp>
      <p:grpSp>
        <p:nvGrpSpPr>
          <p:cNvPr id="197" name="Google Shape;197;p24"/>
          <p:cNvGrpSpPr/>
          <p:nvPr/>
        </p:nvGrpSpPr>
        <p:grpSpPr>
          <a:xfrm>
            <a:off x="8268517" y="1041077"/>
            <a:ext cx="355600" cy="492403"/>
            <a:chOff x="6558575" y="-713325"/>
            <a:chExt cx="266700" cy="369302"/>
          </a:xfrm>
        </p:grpSpPr>
        <p:sp>
          <p:nvSpPr>
            <p:cNvPr id="198" name="Google Shape;198;p24"/>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199" name="Google Shape;199;p24"/>
            <p:cNvSpPr txBox="1"/>
            <p:nvPr/>
          </p:nvSpPr>
          <p:spPr>
            <a:xfrm>
              <a:off x="6558575" y="-713325"/>
              <a:ext cx="266700" cy="3693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1</a:t>
              </a:r>
              <a:endParaRPr sz="1600" dirty="0">
                <a:solidFill>
                  <a:schemeClr val="lt1"/>
                </a:solidFill>
                <a:latin typeface="Lato"/>
                <a:ea typeface="Lato"/>
                <a:cs typeface="Lato"/>
                <a:sym typeface="Lato"/>
              </a:endParaRPr>
            </a:p>
          </p:txBody>
        </p:sp>
      </p:grpSp>
      <p:grpSp>
        <p:nvGrpSpPr>
          <p:cNvPr id="200" name="Google Shape;200;p24"/>
          <p:cNvGrpSpPr/>
          <p:nvPr/>
        </p:nvGrpSpPr>
        <p:grpSpPr>
          <a:xfrm>
            <a:off x="6230167" y="2405933"/>
            <a:ext cx="355600" cy="492403"/>
            <a:chOff x="6558575" y="-697450"/>
            <a:chExt cx="266700" cy="369302"/>
          </a:xfrm>
        </p:grpSpPr>
        <p:sp>
          <p:nvSpPr>
            <p:cNvPr id="201" name="Google Shape;201;p24"/>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202" name="Google Shape;202;p24"/>
            <p:cNvSpPr txBox="1"/>
            <p:nvPr/>
          </p:nvSpPr>
          <p:spPr>
            <a:xfrm>
              <a:off x="6558575" y="-697450"/>
              <a:ext cx="266700" cy="3693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4</a:t>
              </a:r>
              <a:endParaRPr sz="1600" dirty="0">
                <a:solidFill>
                  <a:schemeClr val="lt1"/>
                </a:solidFill>
                <a:latin typeface="Lato"/>
                <a:ea typeface="Lato"/>
                <a:cs typeface="Lato"/>
                <a:sym typeface="Lato"/>
              </a:endParaRPr>
            </a:p>
          </p:txBody>
        </p:sp>
      </p:grpSp>
      <p:grpSp>
        <p:nvGrpSpPr>
          <p:cNvPr id="203" name="Google Shape;203;p24"/>
          <p:cNvGrpSpPr/>
          <p:nvPr/>
        </p:nvGrpSpPr>
        <p:grpSpPr>
          <a:xfrm>
            <a:off x="11506176" y="1521166"/>
            <a:ext cx="355600" cy="492403"/>
            <a:chOff x="6558575" y="-697450"/>
            <a:chExt cx="266700" cy="369302"/>
          </a:xfrm>
        </p:grpSpPr>
        <p:sp>
          <p:nvSpPr>
            <p:cNvPr id="204" name="Google Shape;204;p24"/>
            <p:cNvSpPr/>
            <p:nvPr/>
          </p:nvSpPr>
          <p:spPr>
            <a:xfrm>
              <a:off x="6591275" y="-614350"/>
              <a:ext cx="201300" cy="2031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205" name="Google Shape;205;p24"/>
            <p:cNvSpPr txBox="1"/>
            <p:nvPr/>
          </p:nvSpPr>
          <p:spPr>
            <a:xfrm>
              <a:off x="6558575" y="-697450"/>
              <a:ext cx="266700" cy="3693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Lato"/>
                  <a:ea typeface="Lato"/>
                  <a:cs typeface="Lato"/>
                  <a:sym typeface="Lato"/>
                </a:rPr>
                <a:t>5</a:t>
              </a:r>
              <a:endParaRPr sz="1600" dirty="0">
                <a:solidFill>
                  <a:schemeClr val="lt1"/>
                </a:solidFill>
                <a:latin typeface="Lato"/>
                <a:ea typeface="Lato"/>
                <a:cs typeface="Lato"/>
                <a:sym typeface="Lato"/>
              </a:endParaRPr>
            </a:p>
          </p:txBody>
        </p:sp>
      </p:grpSp>
    </p:spTree>
  </p:cSld>
  <p:clrMapOvr>
    <a:masterClrMapping/>
  </p:clrMapOvr>
</p:sld>
</file>

<file path=ppt/theme/theme1.xml><?xml version="1.0" encoding="utf-8"?>
<a:theme xmlns:a="http://schemas.openxmlformats.org/drawingml/2006/main" name="11_Custom Design">
  <a:themeElements>
    <a:clrScheme name="SPP Official Branding">
      <a:dk1>
        <a:srgbClr val="2A363B"/>
      </a:dk1>
      <a:lt1>
        <a:sysClr val="window" lastClr="FFFFFF"/>
      </a:lt1>
      <a:dk2>
        <a:srgbClr val="5A6770"/>
      </a:dk2>
      <a:lt2>
        <a:srgbClr val="E7E6E6"/>
      </a:lt2>
      <a:accent1>
        <a:srgbClr val="C7202F"/>
      </a:accent1>
      <a:accent2>
        <a:srgbClr val="2399BB"/>
      </a:accent2>
      <a:accent3>
        <a:srgbClr val="1FBF92"/>
      </a:accent3>
      <a:accent4>
        <a:srgbClr val="FBAB18"/>
      </a:accent4>
      <a:accent5>
        <a:srgbClr val="A142C0"/>
      </a:accent5>
      <a:accent6>
        <a:srgbClr val="A67777"/>
      </a:accent6>
      <a:hlink>
        <a:srgbClr val="2399BB"/>
      </a:hlink>
      <a:folHlink>
        <a:srgbClr val="FBAB18"/>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 PPT Template 20210716" id="{82234597-2EAB-4C7E-B6A4-89E26F838DFE}" vid="{13842734-976A-4795-8115-AC264344A8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A44560D921764A8DE38A82F48952D5" ma:contentTypeVersion="14" ma:contentTypeDescription="Create a new document." ma:contentTypeScope="" ma:versionID="866c5e746bdd5b380418929fb0af3d16">
  <xsd:schema xmlns:xsd="http://www.w3.org/2001/XMLSchema" xmlns:xs="http://www.w3.org/2001/XMLSchema" xmlns:p="http://schemas.microsoft.com/office/2006/metadata/properties" xmlns:ns1="http://schemas.microsoft.com/sharepoint/v3" xmlns:ns2="1323eae0-8625-40fa-9352-ce41edfd99b3" xmlns:ns3="4710bedd-83e0-4367-ab10-a911d1ca78ef" targetNamespace="http://schemas.microsoft.com/office/2006/metadata/properties" ma:root="true" ma:fieldsID="6066413a2952479338eea8fe4202ec4a" ns1:_="" ns2:_="" ns3:_="">
    <xsd:import namespace="http://schemas.microsoft.com/sharepoint/v3"/>
    <xsd:import namespace="1323eae0-8625-40fa-9352-ce41edfd99b3"/>
    <xsd:import namespace="4710bedd-83e0-4367-ab10-a911d1ca78e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23eae0-8625-40fa-9352-ce41edfd99b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80c8eb9-1d53-4565-8c8d-20e3ef4ff78c"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10bedd-83e0-4367-ab10-a911d1ca78e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7972587f-6731-4009-88a3-e193678aed59}" ma:internalName="TaxCatchAll" ma:showField="CatchAllData" ma:web="4710bedd-83e0-4367-ab10-a911d1ca78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4710bedd-83e0-4367-ab10-a911d1ca78ef" xsi:nil="true"/>
    <_ip_UnifiedCompliancePolicyProperties xmlns="http://schemas.microsoft.com/sharepoint/v3" xsi:nil="true"/>
    <lcf76f155ced4ddcb4097134ff3c332f xmlns="1323eae0-8625-40fa-9352-ce41edfd99b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604793D-4BE2-4C0E-B0AC-3B80B20F2C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323eae0-8625-40fa-9352-ce41edfd99b3"/>
    <ds:schemaRef ds:uri="4710bedd-83e0-4367-ab10-a911d1ca78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D1BC28-AEFA-45A1-8930-1644EF13087D}">
  <ds:schemaRefs>
    <ds:schemaRef ds:uri="http://schemas.microsoft.com/sharepoint/v3/contenttype/forms"/>
  </ds:schemaRefs>
</ds:datastoreItem>
</file>

<file path=customXml/itemProps3.xml><?xml version="1.0" encoding="utf-8"?>
<ds:datastoreItem xmlns:ds="http://schemas.openxmlformats.org/officeDocument/2006/customXml" ds:itemID="{45461E3F-F5A3-4D5D-A2E0-E902F244EDE8}">
  <ds:schemaRefs>
    <ds:schemaRef ds:uri="http://purl.org/dc/terms/"/>
    <ds:schemaRef ds:uri="http://schemas.openxmlformats.org/package/2006/metadata/core-properties"/>
    <ds:schemaRef ds:uri="http://schemas.microsoft.com/office/2006/documentManagement/types"/>
    <ds:schemaRef ds:uri="4710bedd-83e0-4367-ab10-a911d1ca78ef"/>
    <ds:schemaRef ds:uri="http://purl.org/dc/elements/1.1/"/>
    <ds:schemaRef ds:uri="http://schemas.microsoft.com/office/2006/metadata/properties"/>
    <ds:schemaRef ds:uri="http://schemas.microsoft.com/sharepoint/v3"/>
    <ds:schemaRef ds:uri="http://schemas.microsoft.com/office/infopath/2007/PartnerControls"/>
    <ds:schemaRef ds:uri="1323eae0-8625-40fa-9352-ce41edfd99b3"/>
    <ds:schemaRef ds:uri="http://www.w3.org/XML/1998/namespace"/>
    <ds:schemaRef ds:uri="http://purl.org/dc/dcmitype/"/>
  </ds:schemaRefs>
</ds:datastoreItem>
</file>

<file path=docMetadata/LabelInfo.xml><?xml version="1.0" encoding="utf-8"?>
<clbl:labelList xmlns:clbl="http://schemas.microsoft.com/office/2020/mipLabelMetadata">
  <clbl:label id="{e9692091-66b8-45b5-9087-387cbcef98ca}" enabled="1" method="Privileged" siteId="{3230926a-71b7-4370-a137-197badc066a2}" contentBits="0" removed="0"/>
</clbl:labelList>
</file>

<file path=docProps/app.xml><?xml version="1.0" encoding="utf-8"?>
<Properties xmlns="http://schemas.openxmlformats.org/officeDocument/2006/extended-properties" xmlns:vt="http://schemas.openxmlformats.org/officeDocument/2006/docPropsVTypes">
  <Template/>
  <TotalTime>5431</TotalTime>
  <Words>1994</Words>
  <Application>Microsoft Office PowerPoint</Application>
  <PresentationFormat>Widescreen</PresentationFormat>
  <Paragraphs>264</Paragraphs>
  <Slides>50</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Segoe UI Light</vt:lpstr>
      <vt:lpstr>Segoe UI</vt:lpstr>
      <vt:lpstr>Lato</vt:lpstr>
      <vt:lpstr>Segoe UI Black</vt:lpstr>
      <vt:lpstr>Calibri</vt:lpstr>
      <vt:lpstr>Lato Light</vt:lpstr>
      <vt:lpstr>Segoe UI Semilight</vt:lpstr>
      <vt:lpstr>11_Custom Design</vt:lpstr>
      <vt:lpstr>Generator interconnection</vt:lpstr>
      <vt:lpstr>Table of Contents</vt:lpstr>
      <vt:lpstr>  User Registration/ Sign in</vt:lpstr>
      <vt:lpstr>User Registration / Sign In</vt:lpstr>
      <vt:lpstr>User Registration / Sign in | Sign Up</vt:lpstr>
      <vt:lpstr>User Registration / Sign in | Sign Up</vt:lpstr>
      <vt:lpstr>User Registration / Sign in | Forgot Password</vt:lpstr>
      <vt:lpstr>   Home Screen</vt:lpstr>
      <vt:lpstr>Home Screen</vt:lpstr>
      <vt:lpstr>Home Screen | Global Navigation Menu</vt:lpstr>
      <vt:lpstr>   Account Details</vt:lpstr>
      <vt:lpstr>Account Details</vt:lpstr>
      <vt:lpstr>Account Details | Address Book</vt:lpstr>
      <vt:lpstr>   Company Management</vt:lpstr>
      <vt:lpstr>Company Management | Join a Company</vt:lpstr>
      <vt:lpstr>Company Management | Join a Company</vt:lpstr>
      <vt:lpstr>Company Management | Register a Company</vt:lpstr>
      <vt:lpstr>Company Management | Register a Company</vt:lpstr>
      <vt:lpstr>Company Management | Administering a Company</vt:lpstr>
      <vt:lpstr>Company Management | Administering a Company</vt:lpstr>
      <vt:lpstr>Company Management | Editing Company Properties</vt:lpstr>
      <vt:lpstr>   Application Submission</vt:lpstr>
      <vt:lpstr>Application Submission </vt:lpstr>
      <vt:lpstr>Application Submission</vt:lpstr>
      <vt:lpstr>Facility Information</vt:lpstr>
      <vt:lpstr>Point of Interconnection</vt:lpstr>
      <vt:lpstr>Contact Information</vt:lpstr>
      <vt:lpstr>Documentation and Legal Information</vt:lpstr>
      <vt:lpstr>Payment Information</vt:lpstr>
      <vt:lpstr>Facility Data</vt:lpstr>
      <vt:lpstr>Generator Information </vt:lpstr>
      <vt:lpstr>Synchronous Generator Information</vt:lpstr>
      <vt:lpstr>Non-Synchronous Equipment Information</vt:lpstr>
      <vt:lpstr>Application Review</vt:lpstr>
      <vt:lpstr>Project Details</vt:lpstr>
      <vt:lpstr>  Document Upload/Download</vt:lpstr>
      <vt:lpstr>Fully Executed Signed Agreement </vt:lpstr>
      <vt:lpstr>   Corrections</vt:lpstr>
      <vt:lpstr>Completeness Review | Corrections</vt:lpstr>
      <vt:lpstr>Completeness Review | Corrections</vt:lpstr>
      <vt:lpstr>Completeness Review | Corrections</vt:lpstr>
      <vt:lpstr>Completeness Review | Corrections</vt:lpstr>
      <vt:lpstr>Completeness Review | Corrections Review</vt:lpstr>
      <vt:lpstr>   My Projects</vt:lpstr>
      <vt:lpstr>My Projects</vt:lpstr>
      <vt:lpstr>My Projects | Data Export</vt:lpstr>
      <vt:lpstr>My Projects | View Customization</vt:lpstr>
      <vt:lpstr>My Projects | Saving Preset Filters</vt:lpstr>
      <vt:lpstr>My Projects | User Actions</vt:lpstr>
      <vt:lpstr>Need help? </vt:lpstr>
    </vt:vector>
  </TitlesOfParts>
  <Company>Southwest Power Pool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an intro slide and is optional</dc:title>
  <dc:creator>Jennifer Farley</dc:creator>
  <cp:lastModifiedBy>Todd Pence</cp:lastModifiedBy>
  <cp:revision>36</cp:revision>
  <dcterms:created xsi:type="dcterms:W3CDTF">2020-01-14T17:31:09Z</dcterms:created>
  <dcterms:modified xsi:type="dcterms:W3CDTF">2026-03-30T18:18:47Z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2462c74-252a-40f3-94ee-5a25abdf097a_Enabled">
    <vt:lpwstr>true</vt:lpwstr>
  </property>
  <property fmtid="{D5CDD505-2E9C-101B-9397-08002B2CF9AE}" pid="3" name="MSIP_Label_22462c74-252a-40f3-94ee-5a25abdf097a_SetDate">
    <vt:lpwstr>2024-02-14T16:20:33Z</vt:lpwstr>
  </property>
  <property fmtid="{D5CDD505-2E9C-101B-9397-08002B2CF9AE}" pid="4" name="MSIP_Label_22462c74-252a-40f3-94ee-5a25abdf097a_Method">
    <vt:lpwstr>Standard</vt:lpwstr>
  </property>
  <property fmtid="{D5CDD505-2E9C-101B-9397-08002B2CF9AE}" pid="5" name="MSIP_Label_22462c74-252a-40f3-94ee-5a25abdf097a_Name">
    <vt:lpwstr>Internal</vt:lpwstr>
  </property>
  <property fmtid="{D5CDD505-2E9C-101B-9397-08002B2CF9AE}" pid="6" name="MSIP_Label_22462c74-252a-40f3-94ee-5a25abdf097a_SiteId">
    <vt:lpwstr>3230926a-71b7-4370-a137-197badc066a2</vt:lpwstr>
  </property>
  <property fmtid="{D5CDD505-2E9C-101B-9397-08002B2CF9AE}" pid="7" name="MSIP_Label_22462c74-252a-40f3-94ee-5a25abdf097a_ActionId">
    <vt:lpwstr>982dc0c7-bc9c-47f0-80ed-a617627fd416</vt:lpwstr>
  </property>
  <property fmtid="{D5CDD505-2E9C-101B-9397-08002B2CF9AE}" pid="8" name="MSIP_Label_22462c74-252a-40f3-94ee-5a25abdf097a_ContentBits">
    <vt:lpwstr>2</vt:lpwstr>
  </property>
  <property fmtid="{D5CDD505-2E9C-101B-9397-08002B2CF9AE}" pid="9" name="ContentTypeId">
    <vt:lpwstr>0x0101005EA44560D921764A8DE38A82F48952D5</vt:lpwstr>
  </property>
</Properties>
</file>